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5"/>
  </p:notesMasterIdLst>
  <p:sldIdLst>
    <p:sldId id="423" r:id="rId3"/>
    <p:sldId id="453" r:id="rId4"/>
    <p:sldId id="555" r:id="rId5"/>
    <p:sldId id="541" r:id="rId6"/>
    <p:sldId id="543" r:id="rId7"/>
    <p:sldId id="542" r:id="rId8"/>
    <p:sldId id="830" r:id="rId9"/>
    <p:sldId id="823" r:id="rId10"/>
    <p:sldId id="932" r:id="rId11"/>
    <p:sldId id="934" r:id="rId12"/>
    <p:sldId id="544" r:id="rId13"/>
    <p:sldId id="820" r:id="rId14"/>
    <p:sldId id="821" r:id="rId15"/>
    <p:sldId id="351" r:id="rId16"/>
    <p:sldId id="349" r:id="rId17"/>
    <p:sldId id="817" r:id="rId18"/>
    <p:sldId id="554" r:id="rId19"/>
    <p:sldId id="549" r:id="rId20"/>
    <p:sldId id="328" r:id="rId21"/>
    <p:sldId id="552" r:id="rId22"/>
    <p:sldId id="553" r:id="rId23"/>
    <p:sldId id="887" r:id="rId24"/>
    <p:sldId id="931" r:id="rId25"/>
    <p:sldId id="815" r:id="rId26"/>
    <p:sldId id="768" r:id="rId27"/>
    <p:sldId id="810" r:id="rId28"/>
    <p:sldId id="811" r:id="rId29"/>
    <p:sldId id="804" r:id="rId30"/>
    <p:sldId id="825" r:id="rId31"/>
    <p:sldId id="812" r:id="rId32"/>
    <p:sldId id="805" r:id="rId33"/>
    <p:sldId id="257" r:id="rId34"/>
    <p:sldId id="340" r:id="rId35"/>
    <p:sldId id="330" r:id="rId36"/>
    <p:sldId id="331" r:id="rId37"/>
    <p:sldId id="347" r:id="rId38"/>
    <p:sldId id="343" r:id="rId39"/>
    <p:sldId id="345" r:id="rId40"/>
    <p:sldId id="263" r:id="rId41"/>
    <p:sldId id="806" r:id="rId42"/>
    <p:sldId id="278" r:id="rId43"/>
    <p:sldId id="273" r:id="rId44"/>
    <p:sldId id="465" r:id="rId45"/>
    <p:sldId id="466" r:id="rId46"/>
    <p:sldId id="467" r:id="rId47"/>
    <p:sldId id="469" r:id="rId48"/>
    <p:sldId id="276" r:id="rId49"/>
    <p:sldId id="277" r:id="rId50"/>
    <p:sldId id="470" r:id="rId51"/>
    <p:sldId id="471" r:id="rId52"/>
    <p:sldId id="472" r:id="rId53"/>
    <p:sldId id="34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235468-FC55-F89D-BABA-6468521D0B5D}" name="Anam, Khoirul" initials="AK" userId="S::khoirul.anam@thepalladiumgroup.com::1e1f8c82-6760-42d4-8b22-38deed65f92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yward, Mark" initials="HM" lastIdx="1" clrIdx="0">
    <p:extLst>
      <p:ext uri="{19B8F6BF-5375-455C-9EA6-DF929625EA0E}">
        <p15:presenceInfo xmlns:p15="http://schemas.microsoft.com/office/powerpoint/2012/main" userId="S-1-5-21-2901558168-133924988-3395621233-223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1364" autoAdjust="0"/>
  </p:normalViewPr>
  <p:slideViewPr>
    <p:cSldViewPr snapToGrid="0">
      <p:cViewPr varScale="1">
        <p:scale>
          <a:sx n="79" d="100"/>
          <a:sy n="79" d="100"/>
        </p:scale>
        <p:origin x="144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9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slide" Target="slides/slide40.xml" /><Relationship Id="rId47" Type="http://schemas.openxmlformats.org/officeDocument/2006/relationships/slide" Target="slides/slide45.xml" /><Relationship Id="rId50" Type="http://schemas.openxmlformats.org/officeDocument/2006/relationships/slide" Target="slides/slide48.xml" /><Relationship Id="rId55" Type="http://schemas.openxmlformats.org/officeDocument/2006/relationships/notesMaster" Target="notesMasters/notesMaster1.xml" /><Relationship Id="rId7" Type="http://schemas.openxmlformats.org/officeDocument/2006/relationships/slide" Target="slides/slide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slide" Target="slides/slide39.xml" /><Relationship Id="rId54" Type="http://schemas.openxmlformats.org/officeDocument/2006/relationships/slide" Target="slides/slide5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slide" Target="slides/slide43.xml" /><Relationship Id="rId53" Type="http://schemas.openxmlformats.org/officeDocument/2006/relationships/slide" Target="slides/slide51.xml" /><Relationship Id="rId58" Type="http://schemas.openxmlformats.org/officeDocument/2006/relationships/viewProps" Target="viewProps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49" Type="http://schemas.openxmlformats.org/officeDocument/2006/relationships/slide" Target="slides/slide47.xml" /><Relationship Id="rId57" Type="http://schemas.openxmlformats.org/officeDocument/2006/relationships/presProps" Target="presProps.xml" /><Relationship Id="rId61" Type="http://schemas.microsoft.com/office/2018/10/relationships/authors" Target="author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slide" Target="slides/slide42.xml" /><Relationship Id="rId52" Type="http://schemas.openxmlformats.org/officeDocument/2006/relationships/slide" Target="slides/slide50.xml" /><Relationship Id="rId60" Type="http://schemas.openxmlformats.org/officeDocument/2006/relationships/tableStyles" Target="tableStyle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slide" Target="slides/slide41.xml" /><Relationship Id="rId48" Type="http://schemas.openxmlformats.org/officeDocument/2006/relationships/slide" Target="slides/slide46.xml" /><Relationship Id="rId56" Type="http://schemas.openxmlformats.org/officeDocument/2006/relationships/commentAuthors" Target="commentAuthors.xml" /><Relationship Id="rId8" Type="http://schemas.openxmlformats.org/officeDocument/2006/relationships/slide" Target="slides/slide6.xml" /><Relationship Id="rId51" Type="http://schemas.openxmlformats.org/officeDocument/2006/relationships/slide" Target="slides/slide49.xml" /><Relationship Id="rId3" Type="http://schemas.openxmlformats.org/officeDocument/2006/relationships/slide" Target="slides/slide1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46" Type="http://schemas.openxmlformats.org/officeDocument/2006/relationships/slide" Target="slides/slide44.xml" /><Relationship Id="rId59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 /><Relationship Id="rId2" Type="http://schemas.microsoft.com/office/2011/relationships/chartColorStyle" Target="colors2.xml" /><Relationship Id="rId1" Type="http://schemas.microsoft.com/office/2011/relationships/chartStyle" Target="style2.xml" /><Relationship Id="rId4" Type="http://schemas.openxmlformats.org/officeDocument/2006/relationships/oleObject" Target="../embeddings/oleObject1.bin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sz="1000" b="1" i="0" u="none" strike="noStrike" baseline="0" dirty="0">
                <a:effectLst/>
              </a:rPr>
              <a:t>Proportion of students in grades 1-3 who passed the Basic Literacy test</a:t>
            </a:r>
            <a:endParaRPr lang="en-AU" sz="1000" b="1" dirty="0"/>
          </a:p>
        </c:rich>
      </c:tx>
      <c:layout>
        <c:manualLayout>
          <c:xMode val="edge"/>
          <c:yMode val="edge"/>
          <c:x val="0.15803319154201206"/>
          <c:y val="3.26644973834588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>
        <c:manualLayout>
          <c:layoutTarget val="inner"/>
          <c:xMode val="edge"/>
          <c:yMode val="edge"/>
          <c:x val="0.12671265894653397"/>
          <c:y val="0.21240527021283551"/>
          <c:w val="0.83587397829650023"/>
          <c:h val="0.60051132834210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East Java</c:v>
                </c:pt>
                <c:pt idx="1">
                  <c:v>Bulungan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0.79</c:v>
                </c:pt>
                <c:pt idx="1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F-4A64-960B-A2B331A5E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2600623621693121E-3"/>
                  <c:y val="8.30418151502272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79-434D-8E1A-37163CF6EC25}"/>
                </c:ext>
              </c:extLst>
            </c:dLbl>
            <c:dLbl>
              <c:idx val="1"/>
              <c:layout>
                <c:manualLayout>
                  <c:x val="9.7801870865078175E-3"/>
                  <c:y val="1.66083630300454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D8-4033-8DE2-A815F2A7CD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East Java</c:v>
                </c:pt>
                <c:pt idx="1">
                  <c:v>Bulungan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0.91</c:v>
                </c:pt>
                <c:pt idx="1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4F-4A64-960B-A2B331A5EA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4197096"/>
        <c:axId val="574198080"/>
      </c:barChart>
      <c:catAx>
        <c:axId val="57419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574198080"/>
        <c:crosses val="autoZero"/>
        <c:auto val="1"/>
        <c:lblAlgn val="ctr"/>
        <c:lblOffset val="100"/>
        <c:noMultiLvlLbl val="0"/>
      </c:catAx>
      <c:valAx>
        <c:axId val="574198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57419709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178966385676675"/>
          <c:y val="0.91134825398366626"/>
          <c:w val="0.52094975114429476"/>
          <c:h val="8.86519088531820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sz="1000" b="1" dirty="0"/>
              <a:t>The impact of differentiated learning approach on students with slow learning ability </a:t>
            </a:r>
          </a:p>
          <a:p>
            <a:pPr>
              <a:defRPr/>
            </a:pPr>
            <a:r>
              <a:rPr lang="en-AU" sz="1000" b="1" dirty="0"/>
              <a:t>(</a:t>
            </a:r>
            <a:r>
              <a:rPr lang="en-AU" sz="1000" b="1" i="0" u="none" strike="noStrike" baseline="0" dirty="0">
                <a:effectLst/>
              </a:rPr>
              <a:t>Percentage disability and non-disability students who passed the Basic Literacy test in </a:t>
            </a:r>
            <a:r>
              <a:rPr lang="en-AU" sz="1000" b="1" i="0" u="none" strike="noStrike" baseline="0" dirty="0" err="1">
                <a:effectLst/>
              </a:rPr>
              <a:t>Bulungan</a:t>
            </a:r>
            <a:r>
              <a:rPr lang="en-AU" sz="1000" b="1" i="0" u="none" strike="noStrike" baseline="0" dirty="0">
                <a:effectLst/>
              </a:rPr>
              <a:t>, grades 1-3)</a:t>
            </a:r>
            <a:endParaRPr lang="en-AU" sz="1000" b="1" dirty="0"/>
          </a:p>
        </c:rich>
      </c:tx>
      <c:layout>
        <c:manualLayout>
          <c:xMode val="edge"/>
          <c:yMode val="edge"/>
          <c:x val="0.13300613265090419"/>
          <c:y val="1.16186414240246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>
        <c:manualLayout>
          <c:layoutTarget val="inner"/>
          <c:xMode val="edge"/>
          <c:yMode val="edge"/>
          <c:x val="0.1333424659799074"/>
          <c:y val="0.25036073352332017"/>
          <c:w val="0.8336619117857198"/>
          <c:h val="0.55022500825655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'pngolhn data prsnts bupati bul'!$Q$43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'pngolhn data prsnts bupati bul'!$P$44:$P$45</c:f>
              <c:strCache>
                <c:ptCount val="2"/>
                <c:pt idx="0">
                  <c:v>Students with slow learning ability</c:v>
                </c:pt>
                <c:pt idx="1">
                  <c:v>Students without slow learning ability</c:v>
                </c:pt>
              </c:strCache>
            </c:strRef>
          </c:cat>
          <c:val>
            <c:numRef>
              <c:f>'pngolhn data prsnts bupati bul'!$Q$44:$Q$45</c:f>
              <c:numCache>
                <c:formatCode>0%</c:formatCode>
                <c:ptCount val="2"/>
                <c:pt idx="0">
                  <c:v>0.5</c:v>
                </c:pt>
                <c:pt idx="1">
                  <c:v>0.59677420000000003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69-46DC-922B-2B42F869DBC3}"/>
            </c:ext>
          </c:extLst>
        </c:ser>
        <c:ser>
          <c:idx val="1"/>
          <c:order val="1"/>
          <c:tx>
            <c:strRef>
              <c:f>'pngolhn data prsnts bupati bul'!$R$43</c:f>
              <c:strCache>
                <c:ptCount val="1"/>
                <c:pt idx="0">
                  <c:v>Endline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'pngolhn data prsnts bupati bul'!$P$44:$P$45</c:f>
              <c:strCache>
                <c:ptCount val="2"/>
                <c:pt idx="0">
                  <c:v>Students with slow learning ability</c:v>
                </c:pt>
                <c:pt idx="1">
                  <c:v>Students without slow learning ability</c:v>
                </c:pt>
              </c:strCache>
            </c:strRef>
          </c:cat>
          <c:val>
            <c:numRef>
              <c:f>'pngolhn data prsnts bupati bul'!$R$44:$R$45</c:f>
              <c:numCache>
                <c:formatCode>0%</c:formatCode>
                <c:ptCount val="2"/>
                <c:pt idx="0">
                  <c:v>0.88095239999999997</c:v>
                </c:pt>
                <c:pt idx="1">
                  <c:v>0.95967740000000001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69-46DC-922B-2B42F869DBC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4252552"/>
        <c:axId val="634252880"/>
      </c:barChart>
      <c:catAx>
        <c:axId val="63425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634252880"/>
        <c:crosses val="autoZero"/>
        <c:auto val="1"/>
        <c:lblAlgn val="ctr"/>
        <c:lblOffset val="100"/>
        <c:noMultiLvlLbl val="0"/>
      </c:catAx>
      <c:valAx>
        <c:axId val="6342528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6342525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47931750787398"/>
          <c:y val="0.91748884586500157"/>
          <c:w val="0.34103420136777129"/>
          <c:h val="7.4729820844208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id-ID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svg" /><Relationship Id="rId1" Type="http://schemas.openxmlformats.org/officeDocument/2006/relationships/image" Target="../media/image13.png" /><Relationship Id="rId6" Type="http://schemas.openxmlformats.org/officeDocument/2006/relationships/image" Target="../media/image18.svg" /><Relationship Id="rId5" Type="http://schemas.openxmlformats.org/officeDocument/2006/relationships/image" Target="../media/image17.png" /><Relationship Id="rId4" Type="http://schemas.openxmlformats.org/officeDocument/2006/relationships/image" Target="../media/image16.svg" 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svg" /><Relationship Id="rId1" Type="http://schemas.openxmlformats.org/officeDocument/2006/relationships/image" Target="../media/image13.png" /><Relationship Id="rId6" Type="http://schemas.openxmlformats.org/officeDocument/2006/relationships/image" Target="../media/image18.svg" /><Relationship Id="rId5" Type="http://schemas.openxmlformats.org/officeDocument/2006/relationships/image" Target="../media/image17.png" /><Relationship Id="rId4" Type="http://schemas.openxmlformats.org/officeDocument/2006/relationships/image" Target="../media/image16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F0FB9D-53FC-4CA3-8165-380EEB07D27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47D06AF-9DF5-4B30-9E94-143E2AD969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Lulusan</a:t>
          </a:r>
          <a:r>
            <a:rPr lang="en-US" dirty="0"/>
            <a:t> </a:t>
          </a:r>
          <a:r>
            <a:rPr lang="en-US" dirty="0" err="1"/>
            <a:t>seperti</a:t>
          </a:r>
          <a:r>
            <a:rPr lang="en-US" dirty="0"/>
            <a:t> </a:t>
          </a:r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dibutuhkan</a:t>
          </a:r>
          <a:r>
            <a:rPr lang="en-US" dirty="0"/>
            <a:t> di masa </a:t>
          </a:r>
          <a:r>
            <a:rPr lang="en-US" dirty="0" err="1"/>
            <a:t>depan</a:t>
          </a:r>
          <a:r>
            <a:rPr lang="en-US" dirty="0"/>
            <a:t>?</a:t>
          </a:r>
        </a:p>
      </dgm:t>
    </dgm:pt>
    <dgm:pt modelId="{282E4F73-B8F2-4EAD-B0EE-A04DED42A324}" type="parTrans" cxnId="{B60F2101-2E00-41FC-8238-B4633A4DF981}">
      <dgm:prSet/>
      <dgm:spPr/>
      <dgm:t>
        <a:bodyPr/>
        <a:lstStyle/>
        <a:p>
          <a:endParaRPr lang="en-US"/>
        </a:p>
      </dgm:t>
    </dgm:pt>
    <dgm:pt modelId="{955196FF-45AF-46F0-83AE-6E8E959113D5}" type="sibTrans" cxnId="{B60F2101-2E00-41FC-8238-B4633A4DF981}">
      <dgm:prSet/>
      <dgm:spPr/>
      <dgm:t>
        <a:bodyPr/>
        <a:lstStyle/>
        <a:p>
          <a:endParaRPr lang="en-US"/>
        </a:p>
      </dgm:t>
    </dgm:pt>
    <dgm:pt modelId="{D8B2C6FC-375D-40D2-AE48-432D488434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Mengapa</a:t>
          </a:r>
          <a:r>
            <a:rPr lang="en-US" dirty="0"/>
            <a:t> </a:t>
          </a:r>
          <a:r>
            <a:rPr lang="en-US" dirty="0" err="1"/>
            <a:t>perlu</a:t>
          </a:r>
          <a:r>
            <a:rPr lang="en-US" dirty="0"/>
            <a:t> </a:t>
          </a:r>
          <a:r>
            <a:rPr lang="en-US" dirty="0" err="1"/>
            <a:t>meningkatkan</a:t>
          </a:r>
          <a:r>
            <a:rPr lang="en-US" dirty="0"/>
            <a:t> </a:t>
          </a:r>
          <a:r>
            <a:rPr lang="en-US" dirty="0" err="1"/>
            <a:t>kualitas</a:t>
          </a:r>
          <a:r>
            <a:rPr lang="en-US" dirty="0"/>
            <a:t> </a:t>
          </a:r>
          <a:r>
            <a:rPr lang="en-US" dirty="0" err="1"/>
            <a:t>pengajaran</a:t>
          </a:r>
          <a:r>
            <a:rPr lang="en-US" dirty="0"/>
            <a:t> dan </a:t>
          </a:r>
          <a:r>
            <a:rPr lang="en-US" dirty="0" err="1"/>
            <a:t>pembelajaran</a:t>
          </a:r>
          <a:r>
            <a:rPr lang="en-US" dirty="0"/>
            <a:t>?</a:t>
          </a:r>
        </a:p>
      </dgm:t>
    </dgm:pt>
    <dgm:pt modelId="{498A1D22-0649-49E4-B03F-80423A91DE00}" type="parTrans" cxnId="{4D714BFA-A964-4794-95B6-5F11118049AF}">
      <dgm:prSet/>
      <dgm:spPr/>
      <dgm:t>
        <a:bodyPr/>
        <a:lstStyle/>
        <a:p>
          <a:endParaRPr lang="en-US"/>
        </a:p>
      </dgm:t>
    </dgm:pt>
    <dgm:pt modelId="{81CF675A-A97B-41C6-A7C3-F26885F75186}" type="sibTrans" cxnId="{4D714BFA-A964-4794-95B6-5F11118049AF}">
      <dgm:prSet/>
      <dgm:spPr/>
      <dgm:t>
        <a:bodyPr/>
        <a:lstStyle/>
        <a:p>
          <a:endParaRPr lang="en-US"/>
        </a:p>
      </dgm:t>
    </dgm:pt>
    <dgm:pt modelId="{8B6C1979-189F-4648-89DA-52379BE3F5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Bagaimana</a:t>
          </a:r>
          <a:r>
            <a:rPr lang="en-US" dirty="0"/>
            <a:t> </a:t>
          </a:r>
          <a:r>
            <a:rPr lang="en-US" dirty="0" err="1"/>
            <a:t>menciptakan</a:t>
          </a:r>
          <a:r>
            <a:rPr lang="en-US" dirty="0"/>
            <a:t> guru yang </a:t>
          </a:r>
          <a:r>
            <a:rPr lang="en-US" dirty="0" err="1"/>
            <a:t>dibutuhan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masa </a:t>
          </a:r>
          <a:r>
            <a:rPr lang="en-US" dirty="0" err="1"/>
            <a:t>depan</a:t>
          </a:r>
          <a:r>
            <a:rPr lang="en-US" dirty="0"/>
            <a:t>?</a:t>
          </a:r>
        </a:p>
      </dgm:t>
    </dgm:pt>
    <dgm:pt modelId="{8095EAA6-3ACB-4F14-9816-E082178D7EA3}" type="parTrans" cxnId="{93ABFB5A-FEA0-42E5-B614-9F78491E4244}">
      <dgm:prSet/>
      <dgm:spPr/>
      <dgm:t>
        <a:bodyPr/>
        <a:lstStyle/>
        <a:p>
          <a:endParaRPr lang="en-US"/>
        </a:p>
      </dgm:t>
    </dgm:pt>
    <dgm:pt modelId="{DCCB2CD9-762C-4CE6-BEBF-F2A51366A7A3}" type="sibTrans" cxnId="{93ABFB5A-FEA0-42E5-B614-9F78491E4244}">
      <dgm:prSet/>
      <dgm:spPr/>
      <dgm:t>
        <a:bodyPr/>
        <a:lstStyle/>
        <a:p>
          <a:endParaRPr lang="en-US"/>
        </a:p>
      </dgm:t>
    </dgm:pt>
    <dgm:pt modelId="{A50C315E-1329-4FE1-AD4B-C53A295CC7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pengalaman</a:t>
          </a:r>
          <a:r>
            <a:rPr lang="en-US" dirty="0"/>
            <a:t> INOVASI?</a:t>
          </a:r>
        </a:p>
      </dgm:t>
    </dgm:pt>
    <dgm:pt modelId="{862F79EF-68DF-478A-BF5E-45578AF00D09}" type="parTrans" cxnId="{AB28BA8A-FBE2-45C8-B74D-DDF85BA4B680}">
      <dgm:prSet/>
      <dgm:spPr/>
      <dgm:t>
        <a:bodyPr/>
        <a:lstStyle/>
        <a:p>
          <a:endParaRPr lang="en-AU"/>
        </a:p>
      </dgm:t>
    </dgm:pt>
    <dgm:pt modelId="{E663E801-1DB6-4FE2-B7BB-3D1E8408FE18}" type="sibTrans" cxnId="{AB28BA8A-FBE2-45C8-B74D-DDF85BA4B680}">
      <dgm:prSet/>
      <dgm:spPr/>
      <dgm:t>
        <a:bodyPr/>
        <a:lstStyle/>
        <a:p>
          <a:endParaRPr lang="en-AU"/>
        </a:p>
      </dgm:t>
    </dgm:pt>
    <dgm:pt modelId="{26B21531-CCDB-4E0E-8ED9-D3F498050D19}" type="pres">
      <dgm:prSet presAssocID="{1DF0FB9D-53FC-4CA3-8165-380EEB07D271}" presName="root" presStyleCnt="0">
        <dgm:presLayoutVars>
          <dgm:dir/>
          <dgm:resizeHandles val="exact"/>
        </dgm:presLayoutVars>
      </dgm:prSet>
      <dgm:spPr/>
    </dgm:pt>
    <dgm:pt modelId="{248A2A5D-2C40-4BBB-B81F-893FDE66535E}" type="pres">
      <dgm:prSet presAssocID="{347D06AF-9DF5-4B30-9E94-143E2AD9695E}" presName="compNode" presStyleCnt="0"/>
      <dgm:spPr/>
    </dgm:pt>
    <dgm:pt modelId="{BFBF9718-62B6-474A-941E-FBFB0804379F}" type="pres">
      <dgm:prSet presAssocID="{347D06AF-9DF5-4B30-9E94-143E2AD9695E}" presName="bgRect" presStyleLbl="bgShp" presStyleIdx="0" presStyleCnt="4"/>
      <dgm:spPr/>
    </dgm:pt>
    <dgm:pt modelId="{88918945-A0CC-4908-A8B8-8A987EABCCC3}" type="pres">
      <dgm:prSet presAssocID="{347D06AF-9DF5-4B30-9E94-143E2AD9695E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A71BACF-83D4-4CC8-BABA-ECB658448D78}" type="pres">
      <dgm:prSet presAssocID="{347D06AF-9DF5-4B30-9E94-143E2AD9695E}" presName="spaceRect" presStyleCnt="0"/>
      <dgm:spPr/>
    </dgm:pt>
    <dgm:pt modelId="{BC7204E1-1C85-4D07-99C2-8AAACDADE6B4}" type="pres">
      <dgm:prSet presAssocID="{347D06AF-9DF5-4B30-9E94-143E2AD9695E}" presName="parTx" presStyleLbl="revTx" presStyleIdx="0" presStyleCnt="4">
        <dgm:presLayoutVars>
          <dgm:chMax val="0"/>
          <dgm:chPref val="0"/>
        </dgm:presLayoutVars>
      </dgm:prSet>
      <dgm:spPr/>
    </dgm:pt>
    <dgm:pt modelId="{F92B42F7-FE3F-4A2C-BBD9-646E0D4816E3}" type="pres">
      <dgm:prSet presAssocID="{955196FF-45AF-46F0-83AE-6E8E959113D5}" presName="sibTrans" presStyleCnt="0"/>
      <dgm:spPr/>
    </dgm:pt>
    <dgm:pt modelId="{B91408DC-4127-4B08-BBE4-50781C01F815}" type="pres">
      <dgm:prSet presAssocID="{D8B2C6FC-375D-40D2-AE48-432D488434D3}" presName="compNode" presStyleCnt="0"/>
      <dgm:spPr/>
    </dgm:pt>
    <dgm:pt modelId="{EEF98BA9-8C43-4868-91A1-130B3968C6B3}" type="pres">
      <dgm:prSet presAssocID="{D8B2C6FC-375D-40D2-AE48-432D488434D3}" presName="bgRect" presStyleLbl="bgShp" presStyleIdx="1" presStyleCnt="4"/>
      <dgm:spPr/>
    </dgm:pt>
    <dgm:pt modelId="{5DB87C59-708A-4D1C-BBD9-5ADD11659083}" type="pres">
      <dgm:prSet presAssocID="{D8B2C6FC-375D-40D2-AE48-432D488434D3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corn"/>
        </a:ext>
      </dgm:extLst>
    </dgm:pt>
    <dgm:pt modelId="{A8438166-76A3-4FA8-8F99-5724D05956D2}" type="pres">
      <dgm:prSet presAssocID="{D8B2C6FC-375D-40D2-AE48-432D488434D3}" presName="spaceRect" presStyleCnt="0"/>
      <dgm:spPr/>
    </dgm:pt>
    <dgm:pt modelId="{B0F9F793-6A48-44D5-A431-2E0FAC7FB6DA}" type="pres">
      <dgm:prSet presAssocID="{D8B2C6FC-375D-40D2-AE48-432D488434D3}" presName="parTx" presStyleLbl="revTx" presStyleIdx="1" presStyleCnt="4">
        <dgm:presLayoutVars>
          <dgm:chMax val="0"/>
          <dgm:chPref val="0"/>
        </dgm:presLayoutVars>
      </dgm:prSet>
      <dgm:spPr/>
    </dgm:pt>
    <dgm:pt modelId="{7956F8E3-6278-4C63-9B65-1BE5D078E8ED}" type="pres">
      <dgm:prSet presAssocID="{81CF675A-A97B-41C6-A7C3-F26885F75186}" presName="sibTrans" presStyleCnt="0"/>
      <dgm:spPr/>
    </dgm:pt>
    <dgm:pt modelId="{A1FF5045-0C1B-42E0-B19D-D7920A1E704D}" type="pres">
      <dgm:prSet presAssocID="{8B6C1979-189F-4648-89DA-52379BE3F5DA}" presName="compNode" presStyleCnt="0"/>
      <dgm:spPr/>
    </dgm:pt>
    <dgm:pt modelId="{3ABE58EA-585D-4EC0-B20C-9AD0964394A2}" type="pres">
      <dgm:prSet presAssocID="{8B6C1979-189F-4648-89DA-52379BE3F5DA}" presName="bgRect" presStyleLbl="bgShp" presStyleIdx="2" presStyleCnt="4"/>
      <dgm:spPr/>
    </dgm:pt>
    <dgm:pt modelId="{9F92E42C-986D-431D-BAF2-996D1444D903}" type="pres">
      <dgm:prSet presAssocID="{8B6C1979-189F-4648-89DA-52379BE3F5DA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sia-Australia"/>
        </a:ext>
      </dgm:extLst>
    </dgm:pt>
    <dgm:pt modelId="{F3D82E43-9B1E-473C-90A8-C06B909A6DDC}" type="pres">
      <dgm:prSet presAssocID="{8B6C1979-189F-4648-89DA-52379BE3F5DA}" presName="spaceRect" presStyleCnt="0"/>
      <dgm:spPr/>
    </dgm:pt>
    <dgm:pt modelId="{578FB09F-D6AF-4B82-ADE0-5FA2A4A0F4AC}" type="pres">
      <dgm:prSet presAssocID="{8B6C1979-189F-4648-89DA-52379BE3F5DA}" presName="parTx" presStyleLbl="revTx" presStyleIdx="2" presStyleCnt="4" custAng="10800000" custFlipVert="1" custScaleX="98954" custScaleY="71097">
        <dgm:presLayoutVars>
          <dgm:chMax val="0"/>
          <dgm:chPref val="0"/>
        </dgm:presLayoutVars>
      </dgm:prSet>
      <dgm:spPr/>
    </dgm:pt>
    <dgm:pt modelId="{0F9A2259-C70C-438D-97DF-946026BFDEF9}" type="pres">
      <dgm:prSet presAssocID="{DCCB2CD9-762C-4CE6-BEBF-F2A51366A7A3}" presName="sibTrans" presStyleCnt="0"/>
      <dgm:spPr/>
    </dgm:pt>
    <dgm:pt modelId="{2D4950CC-26BC-4689-B79D-8EFEDE3AED26}" type="pres">
      <dgm:prSet presAssocID="{A50C315E-1329-4FE1-AD4B-C53A295CC7FA}" presName="compNode" presStyleCnt="0"/>
      <dgm:spPr/>
    </dgm:pt>
    <dgm:pt modelId="{88710839-B56B-45D6-ABCB-06736A55C034}" type="pres">
      <dgm:prSet presAssocID="{A50C315E-1329-4FE1-AD4B-C53A295CC7FA}" presName="bgRect" presStyleLbl="bgShp" presStyleIdx="3" presStyleCnt="4"/>
      <dgm:spPr/>
    </dgm:pt>
    <dgm:pt modelId="{A100367C-0109-4E32-91BE-05FB568B7636}" type="pres">
      <dgm:prSet presAssocID="{A50C315E-1329-4FE1-AD4B-C53A295CC7FA}" presName="iconRect" presStyleLbl="node1" presStyleIdx="3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sia-Australia"/>
        </a:ext>
      </dgm:extLst>
    </dgm:pt>
    <dgm:pt modelId="{C3A4E2F4-BBD6-43A5-852F-94ED6519A0BB}" type="pres">
      <dgm:prSet presAssocID="{A50C315E-1329-4FE1-AD4B-C53A295CC7FA}" presName="spaceRect" presStyleCnt="0"/>
      <dgm:spPr/>
    </dgm:pt>
    <dgm:pt modelId="{E24659ED-B9B0-4741-802B-576844A7CB6F}" type="pres">
      <dgm:prSet presAssocID="{A50C315E-1329-4FE1-AD4B-C53A295CC7FA}" presName="parTx" presStyleLbl="revTx" presStyleIdx="3" presStyleCnt="4" custAng="10800000" custFlipVert="1" custScaleX="98954" custScaleY="71097">
        <dgm:presLayoutVars>
          <dgm:chMax val="0"/>
          <dgm:chPref val="0"/>
        </dgm:presLayoutVars>
      </dgm:prSet>
      <dgm:spPr/>
    </dgm:pt>
  </dgm:ptLst>
  <dgm:cxnLst>
    <dgm:cxn modelId="{B60F2101-2E00-41FC-8238-B4633A4DF981}" srcId="{1DF0FB9D-53FC-4CA3-8165-380EEB07D271}" destId="{347D06AF-9DF5-4B30-9E94-143E2AD9695E}" srcOrd="0" destOrd="0" parTransId="{282E4F73-B8F2-4EAD-B0EE-A04DED42A324}" sibTransId="{955196FF-45AF-46F0-83AE-6E8E959113D5}"/>
    <dgm:cxn modelId="{62394C04-8205-47B9-9223-3ED4297A5136}" type="presOf" srcId="{1DF0FB9D-53FC-4CA3-8165-380EEB07D271}" destId="{26B21531-CCDB-4E0E-8ED9-D3F498050D19}" srcOrd="0" destOrd="0" presId="urn:microsoft.com/office/officeart/2018/2/layout/IconVerticalSolidList"/>
    <dgm:cxn modelId="{82C27B14-9368-4D1C-BD8C-FD6667A259BA}" type="presOf" srcId="{A50C315E-1329-4FE1-AD4B-C53A295CC7FA}" destId="{E24659ED-B9B0-4741-802B-576844A7CB6F}" srcOrd="0" destOrd="0" presId="urn:microsoft.com/office/officeart/2018/2/layout/IconVerticalSolidList"/>
    <dgm:cxn modelId="{4046191E-4FF4-4873-97E7-2733A48C1323}" type="presOf" srcId="{347D06AF-9DF5-4B30-9E94-143E2AD9695E}" destId="{BC7204E1-1C85-4D07-99C2-8AAACDADE6B4}" srcOrd="0" destOrd="0" presId="urn:microsoft.com/office/officeart/2018/2/layout/IconVerticalSolidList"/>
    <dgm:cxn modelId="{9691EE24-F7FC-44B4-B1B4-7A65E04DD4AC}" type="presOf" srcId="{D8B2C6FC-375D-40D2-AE48-432D488434D3}" destId="{B0F9F793-6A48-44D5-A431-2E0FAC7FB6DA}" srcOrd="0" destOrd="0" presId="urn:microsoft.com/office/officeart/2018/2/layout/IconVerticalSolidList"/>
    <dgm:cxn modelId="{93ABFB5A-FEA0-42E5-B614-9F78491E4244}" srcId="{1DF0FB9D-53FC-4CA3-8165-380EEB07D271}" destId="{8B6C1979-189F-4648-89DA-52379BE3F5DA}" srcOrd="2" destOrd="0" parTransId="{8095EAA6-3ACB-4F14-9816-E082178D7EA3}" sibTransId="{DCCB2CD9-762C-4CE6-BEBF-F2A51366A7A3}"/>
    <dgm:cxn modelId="{AB28BA8A-FBE2-45C8-B74D-DDF85BA4B680}" srcId="{1DF0FB9D-53FC-4CA3-8165-380EEB07D271}" destId="{A50C315E-1329-4FE1-AD4B-C53A295CC7FA}" srcOrd="3" destOrd="0" parTransId="{862F79EF-68DF-478A-BF5E-45578AF00D09}" sibTransId="{E663E801-1DB6-4FE2-B7BB-3D1E8408FE18}"/>
    <dgm:cxn modelId="{0CB844C3-ECEF-4DD1-9446-9E56A8C978AE}" type="presOf" srcId="{8B6C1979-189F-4648-89DA-52379BE3F5DA}" destId="{578FB09F-D6AF-4B82-ADE0-5FA2A4A0F4AC}" srcOrd="0" destOrd="0" presId="urn:microsoft.com/office/officeart/2018/2/layout/IconVerticalSolidList"/>
    <dgm:cxn modelId="{4D714BFA-A964-4794-95B6-5F11118049AF}" srcId="{1DF0FB9D-53FC-4CA3-8165-380EEB07D271}" destId="{D8B2C6FC-375D-40D2-AE48-432D488434D3}" srcOrd="1" destOrd="0" parTransId="{498A1D22-0649-49E4-B03F-80423A91DE00}" sibTransId="{81CF675A-A97B-41C6-A7C3-F26885F75186}"/>
    <dgm:cxn modelId="{19F30A83-8349-4140-BEA2-27CA53DC73E5}" type="presParOf" srcId="{26B21531-CCDB-4E0E-8ED9-D3F498050D19}" destId="{248A2A5D-2C40-4BBB-B81F-893FDE66535E}" srcOrd="0" destOrd="0" presId="urn:microsoft.com/office/officeart/2018/2/layout/IconVerticalSolidList"/>
    <dgm:cxn modelId="{8167EC7F-2C50-411C-AF92-5ED9EB2334C2}" type="presParOf" srcId="{248A2A5D-2C40-4BBB-B81F-893FDE66535E}" destId="{BFBF9718-62B6-474A-941E-FBFB0804379F}" srcOrd="0" destOrd="0" presId="urn:microsoft.com/office/officeart/2018/2/layout/IconVerticalSolidList"/>
    <dgm:cxn modelId="{58E44168-4430-42F0-B861-8A3534983C42}" type="presParOf" srcId="{248A2A5D-2C40-4BBB-B81F-893FDE66535E}" destId="{88918945-A0CC-4908-A8B8-8A987EABCCC3}" srcOrd="1" destOrd="0" presId="urn:microsoft.com/office/officeart/2018/2/layout/IconVerticalSolidList"/>
    <dgm:cxn modelId="{6862C34F-E10B-4795-AE50-EB14008F5228}" type="presParOf" srcId="{248A2A5D-2C40-4BBB-B81F-893FDE66535E}" destId="{4A71BACF-83D4-4CC8-BABA-ECB658448D78}" srcOrd="2" destOrd="0" presId="urn:microsoft.com/office/officeart/2018/2/layout/IconVerticalSolidList"/>
    <dgm:cxn modelId="{EDD1B522-3E42-4849-973C-AF336391FED3}" type="presParOf" srcId="{248A2A5D-2C40-4BBB-B81F-893FDE66535E}" destId="{BC7204E1-1C85-4D07-99C2-8AAACDADE6B4}" srcOrd="3" destOrd="0" presId="urn:microsoft.com/office/officeart/2018/2/layout/IconVerticalSolidList"/>
    <dgm:cxn modelId="{BC98332C-48BF-4176-8506-C37B766F4380}" type="presParOf" srcId="{26B21531-CCDB-4E0E-8ED9-D3F498050D19}" destId="{F92B42F7-FE3F-4A2C-BBD9-646E0D4816E3}" srcOrd="1" destOrd="0" presId="urn:microsoft.com/office/officeart/2018/2/layout/IconVerticalSolidList"/>
    <dgm:cxn modelId="{BAA6786D-91BA-437A-A541-C7188FF3F6A6}" type="presParOf" srcId="{26B21531-CCDB-4E0E-8ED9-D3F498050D19}" destId="{B91408DC-4127-4B08-BBE4-50781C01F815}" srcOrd="2" destOrd="0" presId="urn:microsoft.com/office/officeart/2018/2/layout/IconVerticalSolidList"/>
    <dgm:cxn modelId="{5D95E521-BA09-4019-9D76-CB5A3067ECCB}" type="presParOf" srcId="{B91408DC-4127-4B08-BBE4-50781C01F815}" destId="{EEF98BA9-8C43-4868-91A1-130B3968C6B3}" srcOrd="0" destOrd="0" presId="urn:microsoft.com/office/officeart/2018/2/layout/IconVerticalSolidList"/>
    <dgm:cxn modelId="{42844AF1-1AF2-4073-82B5-FA756BA4ED08}" type="presParOf" srcId="{B91408DC-4127-4B08-BBE4-50781C01F815}" destId="{5DB87C59-708A-4D1C-BBD9-5ADD11659083}" srcOrd="1" destOrd="0" presId="urn:microsoft.com/office/officeart/2018/2/layout/IconVerticalSolidList"/>
    <dgm:cxn modelId="{E3581AAB-8B86-418C-A11A-83F12CED81C1}" type="presParOf" srcId="{B91408DC-4127-4B08-BBE4-50781C01F815}" destId="{A8438166-76A3-4FA8-8F99-5724D05956D2}" srcOrd="2" destOrd="0" presId="urn:microsoft.com/office/officeart/2018/2/layout/IconVerticalSolidList"/>
    <dgm:cxn modelId="{EEFA2DD1-0525-4897-A2E6-693800C1BCE0}" type="presParOf" srcId="{B91408DC-4127-4B08-BBE4-50781C01F815}" destId="{B0F9F793-6A48-44D5-A431-2E0FAC7FB6DA}" srcOrd="3" destOrd="0" presId="urn:microsoft.com/office/officeart/2018/2/layout/IconVerticalSolidList"/>
    <dgm:cxn modelId="{3156E31C-0392-475F-B23A-078EED48BFBC}" type="presParOf" srcId="{26B21531-CCDB-4E0E-8ED9-D3F498050D19}" destId="{7956F8E3-6278-4C63-9B65-1BE5D078E8ED}" srcOrd="3" destOrd="0" presId="urn:microsoft.com/office/officeart/2018/2/layout/IconVerticalSolidList"/>
    <dgm:cxn modelId="{95B16ED5-BF45-413D-80B3-05B2DA279BD3}" type="presParOf" srcId="{26B21531-CCDB-4E0E-8ED9-D3F498050D19}" destId="{A1FF5045-0C1B-42E0-B19D-D7920A1E704D}" srcOrd="4" destOrd="0" presId="urn:microsoft.com/office/officeart/2018/2/layout/IconVerticalSolidList"/>
    <dgm:cxn modelId="{A5C038E1-9EC0-41D7-9BA5-4A9810EA317A}" type="presParOf" srcId="{A1FF5045-0C1B-42E0-B19D-D7920A1E704D}" destId="{3ABE58EA-585D-4EC0-B20C-9AD0964394A2}" srcOrd="0" destOrd="0" presId="urn:microsoft.com/office/officeart/2018/2/layout/IconVerticalSolidList"/>
    <dgm:cxn modelId="{37894FF3-71BD-410E-A6F1-64FA34C7A473}" type="presParOf" srcId="{A1FF5045-0C1B-42E0-B19D-D7920A1E704D}" destId="{9F92E42C-986D-431D-BAF2-996D1444D903}" srcOrd="1" destOrd="0" presId="urn:microsoft.com/office/officeart/2018/2/layout/IconVerticalSolidList"/>
    <dgm:cxn modelId="{B4547BAF-D1C8-4212-BAD0-E6C6E25AA6B7}" type="presParOf" srcId="{A1FF5045-0C1B-42E0-B19D-D7920A1E704D}" destId="{F3D82E43-9B1E-473C-90A8-C06B909A6DDC}" srcOrd="2" destOrd="0" presId="urn:microsoft.com/office/officeart/2018/2/layout/IconVerticalSolidList"/>
    <dgm:cxn modelId="{BFDD1893-0D45-4906-A725-A267D8D883E9}" type="presParOf" srcId="{A1FF5045-0C1B-42E0-B19D-D7920A1E704D}" destId="{578FB09F-D6AF-4B82-ADE0-5FA2A4A0F4AC}" srcOrd="3" destOrd="0" presId="urn:microsoft.com/office/officeart/2018/2/layout/IconVerticalSolidList"/>
    <dgm:cxn modelId="{9EA2FCA6-6B13-4C6C-A8D3-19EE100084A6}" type="presParOf" srcId="{26B21531-CCDB-4E0E-8ED9-D3F498050D19}" destId="{0F9A2259-C70C-438D-97DF-946026BFDEF9}" srcOrd="5" destOrd="0" presId="urn:microsoft.com/office/officeart/2018/2/layout/IconVerticalSolidList"/>
    <dgm:cxn modelId="{11AE610F-D71D-482C-99DD-83780F75F45E}" type="presParOf" srcId="{26B21531-CCDB-4E0E-8ED9-D3F498050D19}" destId="{2D4950CC-26BC-4689-B79D-8EFEDE3AED26}" srcOrd="6" destOrd="0" presId="urn:microsoft.com/office/officeart/2018/2/layout/IconVerticalSolidList"/>
    <dgm:cxn modelId="{DC348CCA-6303-48CD-8BC0-F89E9EA78592}" type="presParOf" srcId="{2D4950CC-26BC-4689-B79D-8EFEDE3AED26}" destId="{88710839-B56B-45D6-ABCB-06736A55C034}" srcOrd="0" destOrd="0" presId="urn:microsoft.com/office/officeart/2018/2/layout/IconVerticalSolidList"/>
    <dgm:cxn modelId="{5CE3ECAF-663A-4DA4-BFC7-894247771A12}" type="presParOf" srcId="{2D4950CC-26BC-4689-B79D-8EFEDE3AED26}" destId="{A100367C-0109-4E32-91BE-05FB568B7636}" srcOrd="1" destOrd="0" presId="urn:microsoft.com/office/officeart/2018/2/layout/IconVerticalSolidList"/>
    <dgm:cxn modelId="{29792EF0-F496-44DE-8CC5-FDC4F026E638}" type="presParOf" srcId="{2D4950CC-26BC-4689-B79D-8EFEDE3AED26}" destId="{C3A4E2F4-BBD6-43A5-852F-94ED6519A0BB}" srcOrd="2" destOrd="0" presId="urn:microsoft.com/office/officeart/2018/2/layout/IconVerticalSolidList"/>
    <dgm:cxn modelId="{8CD55119-29E9-4F88-9191-1F231CCAFB84}" type="presParOf" srcId="{2D4950CC-26BC-4689-B79D-8EFEDE3AED26}" destId="{E24659ED-B9B0-4741-802B-576844A7CB6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B2AB07-7299-4B0C-A47E-40358B2ED281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C847D18-7265-432A-AB3F-4041DC22DC1E}">
      <dgm:prSet phldrT="[Text]"/>
      <dgm:spPr/>
      <dgm:t>
        <a:bodyPr/>
        <a:lstStyle/>
        <a:p>
          <a:r>
            <a:rPr lang="en-US" b="1"/>
            <a:t>Values</a:t>
          </a:r>
        </a:p>
      </dgm:t>
    </dgm:pt>
    <dgm:pt modelId="{FFCB10B4-6D68-4F33-A9C5-E6A81E7342B0}" type="parTrans" cxnId="{D789288E-8F55-4A36-BB47-ECE51AC6F843}">
      <dgm:prSet/>
      <dgm:spPr/>
      <dgm:t>
        <a:bodyPr/>
        <a:lstStyle/>
        <a:p>
          <a:endParaRPr lang="en-US"/>
        </a:p>
      </dgm:t>
    </dgm:pt>
    <dgm:pt modelId="{BFDAE588-2F6A-47B5-810C-861E01449E8B}" type="sibTrans" cxnId="{D789288E-8F55-4A36-BB47-ECE51AC6F843}">
      <dgm:prSet/>
      <dgm:spPr/>
      <dgm:t>
        <a:bodyPr/>
        <a:lstStyle/>
        <a:p>
          <a:endParaRPr lang="en-US"/>
        </a:p>
      </dgm:t>
    </dgm:pt>
    <dgm:pt modelId="{4D4D5C7F-31BC-43F3-B9DD-CE52470B9804}">
      <dgm:prSet phldrT="[Text]"/>
      <dgm:spPr/>
      <dgm:t>
        <a:bodyPr/>
        <a:lstStyle/>
        <a:p>
          <a:r>
            <a:rPr lang="en-US"/>
            <a:t>Sembilan nilai moderasi beragama</a:t>
          </a:r>
        </a:p>
      </dgm:t>
    </dgm:pt>
    <dgm:pt modelId="{AC61CB4A-A179-4E47-B5D2-7A16B26C815E}" type="parTrans" cxnId="{E70402D7-6F7E-4E8D-9CD0-053EDBA7D05F}">
      <dgm:prSet/>
      <dgm:spPr/>
      <dgm:t>
        <a:bodyPr/>
        <a:lstStyle/>
        <a:p>
          <a:endParaRPr lang="en-US"/>
        </a:p>
      </dgm:t>
    </dgm:pt>
    <dgm:pt modelId="{582FBB1A-FAAC-462A-B36C-51D54177AE53}" type="sibTrans" cxnId="{E70402D7-6F7E-4E8D-9CD0-053EDBA7D05F}">
      <dgm:prSet/>
      <dgm:spPr/>
      <dgm:t>
        <a:bodyPr/>
        <a:lstStyle/>
        <a:p>
          <a:endParaRPr lang="en-US"/>
        </a:p>
      </dgm:t>
    </dgm:pt>
    <dgm:pt modelId="{7A0F6713-39E8-48B3-BCD6-5F4A7A5A29B1}">
      <dgm:prSet phldrT="[Text]"/>
      <dgm:spPr/>
      <dgm:t>
        <a:bodyPr/>
        <a:lstStyle/>
        <a:p>
          <a:r>
            <a:rPr lang="en-US" b="1"/>
            <a:t>Attitude</a:t>
          </a:r>
        </a:p>
      </dgm:t>
    </dgm:pt>
    <dgm:pt modelId="{9B933939-17A8-4087-B84B-80CA99F84BFD}" type="parTrans" cxnId="{3AE31CC9-DBE0-48DA-974E-5D65A59775DC}">
      <dgm:prSet/>
      <dgm:spPr/>
      <dgm:t>
        <a:bodyPr/>
        <a:lstStyle/>
        <a:p>
          <a:endParaRPr lang="en-US"/>
        </a:p>
      </dgm:t>
    </dgm:pt>
    <dgm:pt modelId="{56831D7F-E1BC-4E26-A909-58AB650B609B}" type="sibTrans" cxnId="{3AE31CC9-DBE0-48DA-974E-5D65A59775DC}">
      <dgm:prSet/>
      <dgm:spPr/>
      <dgm:t>
        <a:bodyPr/>
        <a:lstStyle/>
        <a:p>
          <a:endParaRPr lang="en-US"/>
        </a:p>
      </dgm:t>
    </dgm:pt>
    <dgm:pt modelId="{FC80863F-C9C3-47AA-A59F-BE0D17527342}">
      <dgm:prSet phldrT="[Text]"/>
      <dgm:spPr/>
      <dgm:t>
        <a:bodyPr/>
        <a:lstStyle/>
        <a:p>
          <a:r>
            <a:rPr lang="en-US"/>
            <a:t>Cognitive understanding and experience</a:t>
          </a:r>
        </a:p>
      </dgm:t>
    </dgm:pt>
    <dgm:pt modelId="{56E4CED0-6166-49B4-99F3-C0F6941E5B39}" type="parTrans" cxnId="{8BDF49C3-AD97-4118-A691-0B574E35C4EC}">
      <dgm:prSet/>
      <dgm:spPr/>
      <dgm:t>
        <a:bodyPr/>
        <a:lstStyle/>
        <a:p>
          <a:endParaRPr lang="en-US"/>
        </a:p>
      </dgm:t>
    </dgm:pt>
    <dgm:pt modelId="{2474E1A0-CCC8-4542-B522-6B55078B6E65}" type="sibTrans" cxnId="{8BDF49C3-AD97-4118-A691-0B574E35C4EC}">
      <dgm:prSet/>
      <dgm:spPr/>
      <dgm:t>
        <a:bodyPr/>
        <a:lstStyle/>
        <a:p>
          <a:endParaRPr lang="en-US"/>
        </a:p>
      </dgm:t>
    </dgm:pt>
    <dgm:pt modelId="{8AD3B52B-10F7-47E1-8545-923FB43745E4}">
      <dgm:prSet phldrT="[Text]"/>
      <dgm:spPr/>
      <dgm:t>
        <a:bodyPr/>
        <a:lstStyle/>
        <a:p>
          <a:r>
            <a:rPr lang="en-US" b="1"/>
            <a:t>Behavior</a:t>
          </a:r>
        </a:p>
      </dgm:t>
    </dgm:pt>
    <dgm:pt modelId="{A70912F9-5582-42FA-8B49-AC18A871BEC7}" type="parTrans" cxnId="{F437E868-C8FC-47E8-820C-D7C062382D72}">
      <dgm:prSet/>
      <dgm:spPr/>
      <dgm:t>
        <a:bodyPr/>
        <a:lstStyle/>
        <a:p>
          <a:endParaRPr lang="en-US"/>
        </a:p>
      </dgm:t>
    </dgm:pt>
    <dgm:pt modelId="{EA14E064-F15F-4997-8C49-0F207FB54420}" type="sibTrans" cxnId="{F437E868-C8FC-47E8-820C-D7C062382D72}">
      <dgm:prSet/>
      <dgm:spPr/>
      <dgm:t>
        <a:bodyPr/>
        <a:lstStyle/>
        <a:p>
          <a:endParaRPr lang="en-US"/>
        </a:p>
      </dgm:t>
    </dgm:pt>
    <dgm:pt modelId="{112D71BD-3FE4-43E0-AC80-A4374DB1AEDC}">
      <dgm:prSet phldrT="[Text]"/>
      <dgm:spPr/>
      <dgm:t>
        <a:bodyPr/>
        <a:lstStyle/>
        <a:p>
          <a:r>
            <a:rPr lang="en-US"/>
            <a:t>Habituation</a:t>
          </a:r>
        </a:p>
      </dgm:t>
    </dgm:pt>
    <dgm:pt modelId="{80FFA987-0A45-42A1-83F3-02554CD1DF9C}" type="parTrans" cxnId="{9F0B7FC3-2F99-4967-B7BA-5C88B0C2594D}">
      <dgm:prSet/>
      <dgm:spPr/>
      <dgm:t>
        <a:bodyPr/>
        <a:lstStyle/>
        <a:p>
          <a:endParaRPr lang="en-US"/>
        </a:p>
      </dgm:t>
    </dgm:pt>
    <dgm:pt modelId="{C2363DC6-BB47-4268-9803-F1A76A83006A}" type="sibTrans" cxnId="{9F0B7FC3-2F99-4967-B7BA-5C88B0C2594D}">
      <dgm:prSet/>
      <dgm:spPr/>
      <dgm:t>
        <a:bodyPr/>
        <a:lstStyle/>
        <a:p>
          <a:endParaRPr lang="en-US"/>
        </a:p>
      </dgm:t>
    </dgm:pt>
    <dgm:pt modelId="{5559DC27-8919-4CE1-AB83-D72F8E431D94}">
      <dgm:prSet phldrT="[Text]"/>
      <dgm:spPr/>
      <dgm:t>
        <a:bodyPr/>
        <a:lstStyle/>
        <a:p>
          <a:r>
            <a:rPr lang="en-US"/>
            <a:t>Akhlaq</a:t>
          </a:r>
        </a:p>
      </dgm:t>
    </dgm:pt>
    <dgm:pt modelId="{EFD8C8AB-D300-4AE1-8C31-53FF85E01B84}" type="parTrans" cxnId="{58B8FE44-173B-43ED-89CA-AB7D0A89F18E}">
      <dgm:prSet/>
      <dgm:spPr/>
      <dgm:t>
        <a:bodyPr/>
        <a:lstStyle/>
        <a:p>
          <a:endParaRPr lang="en-US"/>
        </a:p>
      </dgm:t>
    </dgm:pt>
    <dgm:pt modelId="{16B2437C-3B33-4E4F-9B5C-F181455A4FE2}" type="sibTrans" cxnId="{58B8FE44-173B-43ED-89CA-AB7D0A89F18E}">
      <dgm:prSet/>
      <dgm:spPr/>
      <dgm:t>
        <a:bodyPr/>
        <a:lstStyle/>
        <a:p>
          <a:endParaRPr lang="en-US"/>
        </a:p>
      </dgm:t>
    </dgm:pt>
    <dgm:pt modelId="{D6CD5BD1-501D-4726-ADD0-6616E3744FB7}" type="pres">
      <dgm:prSet presAssocID="{B5B2AB07-7299-4B0C-A47E-40358B2ED28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F5AF967-4E7B-4846-A200-FE5E18DCCDCB}" type="pres">
      <dgm:prSet presAssocID="{BC847D18-7265-432A-AB3F-4041DC22DC1E}" presName="circle1" presStyleLbl="node1" presStyleIdx="0" presStyleCnt="3"/>
      <dgm:spPr/>
    </dgm:pt>
    <dgm:pt modelId="{1BDFDF4B-5BA2-4136-8283-81482A17CFF2}" type="pres">
      <dgm:prSet presAssocID="{BC847D18-7265-432A-AB3F-4041DC22DC1E}" presName="space" presStyleCnt="0"/>
      <dgm:spPr/>
    </dgm:pt>
    <dgm:pt modelId="{BCB4E7E0-C3A1-4B9A-A45F-C16889B452E3}" type="pres">
      <dgm:prSet presAssocID="{BC847D18-7265-432A-AB3F-4041DC22DC1E}" presName="rect1" presStyleLbl="alignAcc1" presStyleIdx="0" presStyleCnt="3"/>
      <dgm:spPr/>
    </dgm:pt>
    <dgm:pt modelId="{F46A707C-80D7-4072-B14D-388516CA140C}" type="pres">
      <dgm:prSet presAssocID="{7A0F6713-39E8-48B3-BCD6-5F4A7A5A29B1}" presName="vertSpace2" presStyleLbl="node1" presStyleIdx="0" presStyleCnt="3"/>
      <dgm:spPr/>
    </dgm:pt>
    <dgm:pt modelId="{BD9A475B-6FD2-42D5-A092-23BCF1D3887C}" type="pres">
      <dgm:prSet presAssocID="{7A0F6713-39E8-48B3-BCD6-5F4A7A5A29B1}" presName="circle2" presStyleLbl="node1" presStyleIdx="1" presStyleCnt="3"/>
      <dgm:spPr/>
    </dgm:pt>
    <dgm:pt modelId="{84BEF0A0-6687-4593-AD30-41F72B63088F}" type="pres">
      <dgm:prSet presAssocID="{7A0F6713-39E8-48B3-BCD6-5F4A7A5A29B1}" presName="rect2" presStyleLbl="alignAcc1" presStyleIdx="1" presStyleCnt="3"/>
      <dgm:spPr/>
    </dgm:pt>
    <dgm:pt modelId="{408EFF7C-8654-444F-922A-49A07EE36F46}" type="pres">
      <dgm:prSet presAssocID="{8AD3B52B-10F7-47E1-8545-923FB43745E4}" presName="vertSpace3" presStyleLbl="node1" presStyleIdx="1" presStyleCnt="3"/>
      <dgm:spPr/>
    </dgm:pt>
    <dgm:pt modelId="{77B6386D-883B-46BE-8C4C-DD32382E5682}" type="pres">
      <dgm:prSet presAssocID="{8AD3B52B-10F7-47E1-8545-923FB43745E4}" presName="circle3" presStyleLbl="node1" presStyleIdx="2" presStyleCnt="3"/>
      <dgm:spPr/>
    </dgm:pt>
    <dgm:pt modelId="{8AF8BB36-5EBF-4FDD-9FE0-0B6D6182B682}" type="pres">
      <dgm:prSet presAssocID="{8AD3B52B-10F7-47E1-8545-923FB43745E4}" presName="rect3" presStyleLbl="alignAcc1" presStyleIdx="2" presStyleCnt="3"/>
      <dgm:spPr/>
    </dgm:pt>
    <dgm:pt modelId="{F76122BD-53F3-4AFE-822F-A5A0CC9D4594}" type="pres">
      <dgm:prSet presAssocID="{BC847D18-7265-432A-AB3F-4041DC22DC1E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2210E4A7-64B8-41DB-9E8E-1C21815027F9}" type="pres">
      <dgm:prSet presAssocID="{BC847D18-7265-432A-AB3F-4041DC22DC1E}" presName="rect1ChTx" presStyleLbl="alignAcc1" presStyleIdx="2" presStyleCnt="3">
        <dgm:presLayoutVars>
          <dgm:bulletEnabled val="1"/>
        </dgm:presLayoutVars>
      </dgm:prSet>
      <dgm:spPr/>
    </dgm:pt>
    <dgm:pt modelId="{3D2556FA-CAF8-475E-B22F-5E83C0C35661}" type="pres">
      <dgm:prSet presAssocID="{7A0F6713-39E8-48B3-BCD6-5F4A7A5A29B1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59BF0FD-E6B0-43A7-831A-9645FF429FF9}" type="pres">
      <dgm:prSet presAssocID="{7A0F6713-39E8-48B3-BCD6-5F4A7A5A29B1}" presName="rect2ChTx" presStyleLbl="alignAcc1" presStyleIdx="2" presStyleCnt="3">
        <dgm:presLayoutVars>
          <dgm:bulletEnabled val="1"/>
        </dgm:presLayoutVars>
      </dgm:prSet>
      <dgm:spPr/>
    </dgm:pt>
    <dgm:pt modelId="{DD47B989-0C57-4670-A6E2-DDA291FAAFCA}" type="pres">
      <dgm:prSet presAssocID="{8AD3B52B-10F7-47E1-8545-923FB43745E4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0B5399CB-1FA9-4C6C-BF85-2380CEA60357}" type="pres">
      <dgm:prSet presAssocID="{8AD3B52B-10F7-47E1-8545-923FB43745E4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83726101-CDFB-463B-8ABB-23F6035A6DC7}" type="presOf" srcId="{4D4D5C7F-31BC-43F3-B9DD-CE52470B9804}" destId="{2210E4A7-64B8-41DB-9E8E-1C21815027F9}" srcOrd="0" destOrd="0" presId="urn:microsoft.com/office/officeart/2005/8/layout/target3"/>
    <dgm:cxn modelId="{B50B090D-7A2D-4719-9FE0-90DBBC579AC1}" type="presOf" srcId="{8AD3B52B-10F7-47E1-8545-923FB43745E4}" destId="{8AF8BB36-5EBF-4FDD-9FE0-0B6D6182B682}" srcOrd="0" destOrd="0" presId="urn:microsoft.com/office/officeart/2005/8/layout/target3"/>
    <dgm:cxn modelId="{58B8FE44-173B-43ED-89CA-AB7D0A89F18E}" srcId="{8AD3B52B-10F7-47E1-8545-923FB43745E4}" destId="{5559DC27-8919-4CE1-AB83-D72F8E431D94}" srcOrd="1" destOrd="0" parTransId="{EFD8C8AB-D300-4AE1-8C31-53FF85E01B84}" sibTransId="{16B2437C-3B33-4E4F-9B5C-F181455A4FE2}"/>
    <dgm:cxn modelId="{AC751245-DDD1-4D90-B66F-F70914E8830B}" type="presOf" srcId="{5559DC27-8919-4CE1-AB83-D72F8E431D94}" destId="{0B5399CB-1FA9-4C6C-BF85-2380CEA60357}" srcOrd="0" destOrd="1" presId="urn:microsoft.com/office/officeart/2005/8/layout/target3"/>
    <dgm:cxn modelId="{F437E868-C8FC-47E8-820C-D7C062382D72}" srcId="{B5B2AB07-7299-4B0C-A47E-40358B2ED281}" destId="{8AD3B52B-10F7-47E1-8545-923FB43745E4}" srcOrd="2" destOrd="0" parTransId="{A70912F9-5582-42FA-8B49-AC18A871BEC7}" sibTransId="{EA14E064-F15F-4997-8C49-0F207FB54420}"/>
    <dgm:cxn modelId="{DF234E59-A87E-446C-A145-E6AD398FAAB2}" type="presOf" srcId="{B5B2AB07-7299-4B0C-A47E-40358B2ED281}" destId="{D6CD5BD1-501D-4726-ADD0-6616E3744FB7}" srcOrd="0" destOrd="0" presId="urn:microsoft.com/office/officeart/2005/8/layout/target3"/>
    <dgm:cxn modelId="{F8C1C885-ACBF-479E-B2F8-B3D78710DBB5}" type="presOf" srcId="{8AD3B52B-10F7-47E1-8545-923FB43745E4}" destId="{DD47B989-0C57-4670-A6E2-DDA291FAAFCA}" srcOrd="1" destOrd="0" presId="urn:microsoft.com/office/officeart/2005/8/layout/target3"/>
    <dgm:cxn modelId="{BCE33D87-3CD9-4F3F-A418-66F1841C9918}" type="presOf" srcId="{BC847D18-7265-432A-AB3F-4041DC22DC1E}" destId="{F76122BD-53F3-4AFE-822F-A5A0CC9D4594}" srcOrd="1" destOrd="0" presId="urn:microsoft.com/office/officeart/2005/8/layout/target3"/>
    <dgm:cxn modelId="{D789288E-8F55-4A36-BB47-ECE51AC6F843}" srcId="{B5B2AB07-7299-4B0C-A47E-40358B2ED281}" destId="{BC847D18-7265-432A-AB3F-4041DC22DC1E}" srcOrd="0" destOrd="0" parTransId="{FFCB10B4-6D68-4F33-A9C5-E6A81E7342B0}" sibTransId="{BFDAE588-2F6A-47B5-810C-861E01449E8B}"/>
    <dgm:cxn modelId="{A0615197-B2AF-4D86-BD49-A7A81BC28614}" type="presOf" srcId="{FC80863F-C9C3-47AA-A59F-BE0D17527342}" destId="{659BF0FD-E6B0-43A7-831A-9645FF429FF9}" srcOrd="0" destOrd="0" presId="urn:microsoft.com/office/officeart/2005/8/layout/target3"/>
    <dgm:cxn modelId="{B1252D98-C7DA-4E69-8D4D-367CC9983583}" type="presOf" srcId="{7A0F6713-39E8-48B3-BCD6-5F4A7A5A29B1}" destId="{84BEF0A0-6687-4593-AD30-41F72B63088F}" srcOrd="0" destOrd="0" presId="urn:microsoft.com/office/officeart/2005/8/layout/target3"/>
    <dgm:cxn modelId="{4D7775BD-FD44-4964-868E-5EFFEE4E1232}" type="presOf" srcId="{112D71BD-3FE4-43E0-AC80-A4374DB1AEDC}" destId="{0B5399CB-1FA9-4C6C-BF85-2380CEA60357}" srcOrd="0" destOrd="0" presId="urn:microsoft.com/office/officeart/2005/8/layout/target3"/>
    <dgm:cxn modelId="{09ED90C2-E9A1-4457-9529-135C42D5AD6A}" type="presOf" srcId="{BC847D18-7265-432A-AB3F-4041DC22DC1E}" destId="{BCB4E7E0-C3A1-4B9A-A45F-C16889B452E3}" srcOrd="0" destOrd="0" presId="urn:microsoft.com/office/officeart/2005/8/layout/target3"/>
    <dgm:cxn modelId="{8BDF49C3-AD97-4118-A691-0B574E35C4EC}" srcId="{7A0F6713-39E8-48B3-BCD6-5F4A7A5A29B1}" destId="{FC80863F-C9C3-47AA-A59F-BE0D17527342}" srcOrd="0" destOrd="0" parTransId="{56E4CED0-6166-49B4-99F3-C0F6941E5B39}" sibTransId="{2474E1A0-CCC8-4542-B522-6B55078B6E65}"/>
    <dgm:cxn modelId="{9F0B7FC3-2F99-4967-B7BA-5C88B0C2594D}" srcId="{8AD3B52B-10F7-47E1-8545-923FB43745E4}" destId="{112D71BD-3FE4-43E0-AC80-A4374DB1AEDC}" srcOrd="0" destOrd="0" parTransId="{80FFA987-0A45-42A1-83F3-02554CD1DF9C}" sibTransId="{C2363DC6-BB47-4268-9803-F1A76A83006A}"/>
    <dgm:cxn modelId="{3AE31CC9-DBE0-48DA-974E-5D65A59775DC}" srcId="{B5B2AB07-7299-4B0C-A47E-40358B2ED281}" destId="{7A0F6713-39E8-48B3-BCD6-5F4A7A5A29B1}" srcOrd="1" destOrd="0" parTransId="{9B933939-17A8-4087-B84B-80CA99F84BFD}" sibTransId="{56831D7F-E1BC-4E26-A909-58AB650B609B}"/>
    <dgm:cxn modelId="{E70402D7-6F7E-4E8D-9CD0-053EDBA7D05F}" srcId="{BC847D18-7265-432A-AB3F-4041DC22DC1E}" destId="{4D4D5C7F-31BC-43F3-B9DD-CE52470B9804}" srcOrd="0" destOrd="0" parTransId="{AC61CB4A-A179-4E47-B5D2-7A16B26C815E}" sibTransId="{582FBB1A-FAAC-462A-B36C-51D54177AE53}"/>
    <dgm:cxn modelId="{A5B1D4E8-8CED-4075-A0BF-057B08BDEEF4}" type="presOf" srcId="{7A0F6713-39E8-48B3-BCD6-5F4A7A5A29B1}" destId="{3D2556FA-CAF8-475E-B22F-5E83C0C35661}" srcOrd="1" destOrd="0" presId="urn:microsoft.com/office/officeart/2005/8/layout/target3"/>
    <dgm:cxn modelId="{D3C08214-F304-462D-81FF-02D43D3070BC}" type="presParOf" srcId="{D6CD5BD1-501D-4726-ADD0-6616E3744FB7}" destId="{0F5AF967-4E7B-4846-A200-FE5E18DCCDCB}" srcOrd="0" destOrd="0" presId="urn:microsoft.com/office/officeart/2005/8/layout/target3"/>
    <dgm:cxn modelId="{DC94829B-8FF3-472C-845C-A844EA470756}" type="presParOf" srcId="{D6CD5BD1-501D-4726-ADD0-6616E3744FB7}" destId="{1BDFDF4B-5BA2-4136-8283-81482A17CFF2}" srcOrd="1" destOrd="0" presId="urn:microsoft.com/office/officeart/2005/8/layout/target3"/>
    <dgm:cxn modelId="{A4D307E2-A8FF-4E26-B9FC-451908226BFE}" type="presParOf" srcId="{D6CD5BD1-501D-4726-ADD0-6616E3744FB7}" destId="{BCB4E7E0-C3A1-4B9A-A45F-C16889B452E3}" srcOrd="2" destOrd="0" presId="urn:microsoft.com/office/officeart/2005/8/layout/target3"/>
    <dgm:cxn modelId="{F624401B-7BAD-4D04-AA7D-F9B18B075EED}" type="presParOf" srcId="{D6CD5BD1-501D-4726-ADD0-6616E3744FB7}" destId="{F46A707C-80D7-4072-B14D-388516CA140C}" srcOrd="3" destOrd="0" presId="urn:microsoft.com/office/officeart/2005/8/layout/target3"/>
    <dgm:cxn modelId="{D1AEEC0B-0609-4E8E-96C5-C29B2EE31D4C}" type="presParOf" srcId="{D6CD5BD1-501D-4726-ADD0-6616E3744FB7}" destId="{BD9A475B-6FD2-42D5-A092-23BCF1D3887C}" srcOrd="4" destOrd="0" presId="urn:microsoft.com/office/officeart/2005/8/layout/target3"/>
    <dgm:cxn modelId="{0A3E6ED6-9D62-4180-8458-B1D55EE807F2}" type="presParOf" srcId="{D6CD5BD1-501D-4726-ADD0-6616E3744FB7}" destId="{84BEF0A0-6687-4593-AD30-41F72B63088F}" srcOrd="5" destOrd="0" presId="urn:microsoft.com/office/officeart/2005/8/layout/target3"/>
    <dgm:cxn modelId="{6FCA449C-4631-430B-A965-F9966E07CCAB}" type="presParOf" srcId="{D6CD5BD1-501D-4726-ADD0-6616E3744FB7}" destId="{408EFF7C-8654-444F-922A-49A07EE36F46}" srcOrd="6" destOrd="0" presId="urn:microsoft.com/office/officeart/2005/8/layout/target3"/>
    <dgm:cxn modelId="{EB5AE0F3-C402-4C99-A9C4-722D86AA9CCD}" type="presParOf" srcId="{D6CD5BD1-501D-4726-ADD0-6616E3744FB7}" destId="{77B6386D-883B-46BE-8C4C-DD32382E5682}" srcOrd="7" destOrd="0" presId="urn:microsoft.com/office/officeart/2005/8/layout/target3"/>
    <dgm:cxn modelId="{A9879139-1D9B-4739-98D7-14FCB098BDB3}" type="presParOf" srcId="{D6CD5BD1-501D-4726-ADD0-6616E3744FB7}" destId="{8AF8BB36-5EBF-4FDD-9FE0-0B6D6182B682}" srcOrd="8" destOrd="0" presId="urn:microsoft.com/office/officeart/2005/8/layout/target3"/>
    <dgm:cxn modelId="{D820FD64-111D-4847-9EC0-976D90269591}" type="presParOf" srcId="{D6CD5BD1-501D-4726-ADD0-6616E3744FB7}" destId="{F76122BD-53F3-4AFE-822F-A5A0CC9D4594}" srcOrd="9" destOrd="0" presId="urn:microsoft.com/office/officeart/2005/8/layout/target3"/>
    <dgm:cxn modelId="{F01AC0DE-7971-4EB2-A2AE-794DAB3DB2A9}" type="presParOf" srcId="{D6CD5BD1-501D-4726-ADD0-6616E3744FB7}" destId="{2210E4A7-64B8-41DB-9E8E-1C21815027F9}" srcOrd="10" destOrd="0" presId="urn:microsoft.com/office/officeart/2005/8/layout/target3"/>
    <dgm:cxn modelId="{0976C01F-85EE-43BD-9939-257797FAF29E}" type="presParOf" srcId="{D6CD5BD1-501D-4726-ADD0-6616E3744FB7}" destId="{3D2556FA-CAF8-475E-B22F-5E83C0C35661}" srcOrd="11" destOrd="0" presId="urn:microsoft.com/office/officeart/2005/8/layout/target3"/>
    <dgm:cxn modelId="{A58F4B72-1D15-45F8-97E8-3C995A888F06}" type="presParOf" srcId="{D6CD5BD1-501D-4726-ADD0-6616E3744FB7}" destId="{659BF0FD-E6B0-43A7-831A-9645FF429FF9}" srcOrd="12" destOrd="0" presId="urn:microsoft.com/office/officeart/2005/8/layout/target3"/>
    <dgm:cxn modelId="{13E6A8B3-3EA2-45F6-ABC7-9D0B61E77412}" type="presParOf" srcId="{D6CD5BD1-501D-4726-ADD0-6616E3744FB7}" destId="{DD47B989-0C57-4670-A6E2-DDA291FAAFCA}" srcOrd="13" destOrd="0" presId="urn:microsoft.com/office/officeart/2005/8/layout/target3"/>
    <dgm:cxn modelId="{3D8BC641-CF17-4D4E-AFCF-4373BFDA61BB}" type="presParOf" srcId="{D6CD5BD1-501D-4726-ADD0-6616E3744FB7}" destId="{0B5399CB-1FA9-4C6C-BF85-2380CEA60357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BF9718-62B6-474A-941E-FBFB0804379F}">
      <dsp:nvSpPr>
        <dsp:cNvPr id="0" name=""/>
        <dsp:cNvSpPr/>
      </dsp:nvSpPr>
      <dsp:spPr>
        <a:xfrm>
          <a:off x="0" y="2473"/>
          <a:ext cx="6513603" cy="12537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918945-A0CC-4908-A8B8-8A987EABCCC3}">
      <dsp:nvSpPr>
        <dsp:cNvPr id="0" name=""/>
        <dsp:cNvSpPr/>
      </dsp:nvSpPr>
      <dsp:spPr>
        <a:xfrm>
          <a:off x="379265" y="284572"/>
          <a:ext cx="689573" cy="68957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7204E1-1C85-4D07-99C2-8AAACDADE6B4}">
      <dsp:nvSpPr>
        <dsp:cNvPr id="0" name=""/>
        <dsp:cNvSpPr/>
      </dsp:nvSpPr>
      <dsp:spPr>
        <a:xfrm>
          <a:off x="1448104" y="2473"/>
          <a:ext cx="5065499" cy="1253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1" tIns="132691" rIns="132691" bIns="1326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Lulusan</a:t>
          </a:r>
          <a:r>
            <a:rPr lang="en-US" sz="2000" kern="1200" dirty="0"/>
            <a:t> </a:t>
          </a:r>
          <a:r>
            <a:rPr lang="en-US" sz="2000" kern="1200" dirty="0" err="1"/>
            <a:t>seperti</a:t>
          </a:r>
          <a:r>
            <a:rPr lang="en-US" sz="2000" kern="1200" dirty="0"/>
            <a:t> </a:t>
          </a:r>
          <a:r>
            <a:rPr lang="en-US" sz="2000" kern="1200" dirty="0" err="1"/>
            <a:t>apa</a:t>
          </a:r>
          <a:r>
            <a:rPr lang="en-US" sz="2000" kern="1200" dirty="0"/>
            <a:t> </a:t>
          </a:r>
          <a:r>
            <a:rPr lang="en-US" sz="2000" kern="1200" dirty="0" err="1"/>
            <a:t>dibutuhkan</a:t>
          </a:r>
          <a:r>
            <a:rPr lang="en-US" sz="2000" kern="1200" dirty="0"/>
            <a:t> di masa </a:t>
          </a:r>
          <a:r>
            <a:rPr lang="en-US" sz="2000" kern="1200" dirty="0" err="1"/>
            <a:t>depan</a:t>
          </a:r>
          <a:r>
            <a:rPr lang="en-US" sz="2000" kern="1200" dirty="0"/>
            <a:t>?</a:t>
          </a:r>
        </a:p>
      </dsp:txBody>
      <dsp:txXfrm>
        <a:off x="1448104" y="2473"/>
        <a:ext cx="5065499" cy="1253770"/>
      </dsp:txXfrm>
    </dsp:sp>
    <dsp:sp modelId="{EEF98BA9-8C43-4868-91A1-130B3968C6B3}">
      <dsp:nvSpPr>
        <dsp:cNvPr id="0" name=""/>
        <dsp:cNvSpPr/>
      </dsp:nvSpPr>
      <dsp:spPr>
        <a:xfrm>
          <a:off x="0" y="1569686"/>
          <a:ext cx="6513603" cy="12537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B87C59-708A-4D1C-BBD9-5ADD11659083}">
      <dsp:nvSpPr>
        <dsp:cNvPr id="0" name=""/>
        <dsp:cNvSpPr/>
      </dsp:nvSpPr>
      <dsp:spPr>
        <a:xfrm>
          <a:off x="379265" y="1851784"/>
          <a:ext cx="689573" cy="68957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9F793-6A48-44D5-A431-2E0FAC7FB6DA}">
      <dsp:nvSpPr>
        <dsp:cNvPr id="0" name=""/>
        <dsp:cNvSpPr/>
      </dsp:nvSpPr>
      <dsp:spPr>
        <a:xfrm>
          <a:off x="1448104" y="1569686"/>
          <a:ext cx="5065499" cy="1253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1" tIns="132691" rIns="132691" bIns="1326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Mengapa</a:t>
          </a:r>
          <a:r>
            <a:rPr lang="en-US" sz="2000" kern="1200" dirty="0"/>
            <a:t> </a:t>
          </a:r>
          <a:r>
            <a:rPr lang="en-US" sz="2000" kern="1200" dirty="0" err="1"/>
            <a:t>perlu</a:t>
          </a:r>
          <a:r>
            <a:rPr lang="en-US" sz="2000" kern="1200" dirty="0"/>
            <a:t> </a:t>
          </a:r>
          <a:r>
            <a:rPr lang="en-US" sz="2000" kern="1200" dirty="0" err="1"/>
            <a:t>meningkatkan</a:t>
          </a:r>
          <a:r>
            <a:rPr lang="en-US" sz="2000" kern="1200" dirty="0"/>
            <a:t> </a:t>
          </a:r>
          <a:r>
            <a:rPr lang="en-US" sz="2000" kern="1200" dirty="0" err="1"/>
            <a:t>kualitas</a:t>
          </a:r>
          <a:r>
            <a:rPr lang="en-US" sz="2000" kern="1200" dirty="0"/>
            <a:t> </a:t>
          </a:r>
          <a:r>
            <a:rPr lang="en-US" sz="2000" kern="1200" dirty="0" err="1"/>
            <a:t>pengajaran</a:t>
          </a:r>
          <a:r>
            <a:rPr lang="en-US" sz="2000" kern="1200" dirty="0"/>
            <a:t> dan </a:t>
          </a:r>
          <a:r>
            <a:rPr lang="en-US" sz="2000" kern="1200" dirty="0" err="1"/>
            <a:t>pembelajaran</a:t>
          </a:r>
          <a:r>
            <a:rPr lang="en-US" sz="2000" kern="1200" dirty="0"/>
            <a:t>?</a:t>
          </a:r>
        </a:p>
      </dsp:txBody>
      <dsp:txXfrm>
        <a:off x="1448104" y="1569686"/>
        <a:ext cx="5065499" cy="1253770"/>
      </dsp:txXfrm>
    </dsp:sp>
    <dsp:sp modelId="{3ABE58EA-585D-4EC0-B20C-9AD0964394A2}">
      <dsp:nvSpPr>
        <dsp:cNvPr id="0" name=""/>
        <dsp:cNvSpPr/>
      </dsp:nvSpPr>
      <dsp:spPr>
        <a:xfrm>
          <a:off x="0" y="3136899"/>
          <a:ext cx="6513603" cy="12537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92E42C-986D-431D-BAF2-996D1444D903}">
      <dsp:nvSpPr>
        <dsp:cNvPr id="0" name=""/>
        <dsp:cNvSpPr/>
      </dsp:nvSpPr>
      <dsp:spPr>
        <a:xfrm>
          <a:off x="379265" y="3418997"/>
          <a:ext cx="689573" cy="68957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FB09F-D6AF-4B82-ADE0-5FA2A4A0F4AC}">
      <dsp:nvSpPr>
        <dsp:cNvPr id="0" name=""/>
        <dsp:cNvSpPr/>
      </dsp:nvSpPr>
      <dsp:spPr>
        <a:xfrm rot="10800000" flipV="1">
          <a:off x="1474597" y="3318087"/>
          <a:ext cx="5012514" cy="89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1" tIns="132691" rIns="132691" bIns="1326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Bagaimana</a:t>
          </a:r>
          <a:r>
            <a:rPr lang="en-US" sz="2000" kern="1200" dirty="0"/>
            <a:t> </a:t>
          </a:r>
          <a:r>
            <a:rPr lang="en-US" sz="2000" kern="1200" dirty="0" err="1"/>
            <a:t>menciptakan</a:t>
          </a:r>
          <a:r>
            <a:rPr lang="en-US" sz="2000" kern="1200" dirty="0"/>
            <a:t> guru yang </a:t>
          </a:r>
          <a:r>
            <a:rPr lang="en-US" sz="2000" kern="1200" dirty="0" err="1"/>
            <a:t>dibutuhan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masa </a:t>
          </a:r>
          <a:r>
            <a:rPr lang="en-US" sz="2000" kern="1200" dirty="0" err="1"/>
            <a:t>depan</a:t>
          </a:r>
          <a:r>
            <a:rPr lang="en-US" sz="2000" kern="1200" dirty="0"/>
            <a:t>?</a:t>
          </a:r>
        </a:p>
      </dsp:txBody>
      <dsp:txXfrm rot="-10800000">
        <a:off x="1474597" y="3318087"/>
        <a:ext cx="5012514" cy="891392"/>
      </dsp:txXfrm>
    </dsp:sp>
    <dsp:sp modelId="{88710839-B56B-45D6-ABCB-06736A55C034}">
      <dsp:nvSpPr>
        <dsp:cNvPr id="0" name=""/>
        <dsp:cNvSpPr/>
      </dsp:nvSpPr>
      <dsp:spPr>
        <a:xfrm>
          <a:off x="0" y="4704112"/>
          <a:ext cx="6513603" cy="12537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0367C-0109-4E32-91BE-05FB568B7636}">
      <dsp:nvSpPr>
        <dsp:cNvPr id="0" name=""/>
        <dsp:cNvSpPr/>
      </dsp:nvSpPr>
      <dsp:spPr>
        <a:xfrm>
          <a:off x="379265" y="4986210"/>
          <a:ext cx="689573" cy="68957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659ED-B9B0-4741-802B-576844A7CB6F}">
      <dsp:nvSpPr>
        <dsp:cNvPr id="0" name=""/>
        <dsp:cNvSpPr/>
      </dsp:nvSpPr>
      <dsp:spPr>
        <a:xfrm rot="10800000" flipV="1">
          <a:off x="1474597" y="4885300"/>
          <a:ext cx="5012514" cy="89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91" tIns="132691" rIns="132691" bIns="1326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Apa</a:t>
          </a:r>
          <a:r>
            <a:rPr lang="en-US" sz="2000" kern="1200" dirty="0"/>
            <a:t> </a:t>
          </a:r>
          <a:r>
            <a:rPr lang="en-US" sz="2000" kern="1200" dirty="0" err="1"/>
            <a:t>pengalaman</a:t>
          </a:r>
          <a:r>
            <a:rPr lang="en-US" sz="2000" kern="1200" dirty="0"/>
            <a:t> INOVASI?</a:t>
          </a:r>
        </a:p>
      </dsp:txBody>
      <dsp:txXfrm rot="-10800000">
        <a:off x="1474597" y="4885300"/>
        <a:ext cx="5012514" cy="891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AF967-4E7B-4846-A200-FE5E18DCCDCB}">
      <dsp:nvSpPr>
        <dsp:cNvPr id="0" name=""/>
        <dsp:cNvSpPr/>
      </dsp:nvSpPr>
      <dsp:spPr>
        <a:xfrm>
          <a:off x="0" y="202456"/>
          <a:ext cx="3672564" cy="3672564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B4E7E0-C3A1-4B9A-A45F-C16889B452E3}">
      <dsp:nvSpPr>
        <dsp:cNvPr id="0" name=""/>
        <dsp:cNvSpPr/>
      </dsp:nvSpPr>
      <dsp:spPr>
        <a:xfrm>
          <a:off x="1836282" y="202456"/>
          <a:ext cx="4284658" cy="36725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/>
            <a:t>Values</a:t>
          </a:r>
        </a:p>
      </dsp:txBody>
      <dsp:txXfrm>
        <a:off x="1836282" y="202456"/>
        <a:ext cx="2142329" cy="1101771"/>
      </dsp:txXfrm>
    </dsp:sp>
    <dsp:sp modelId="{BD9A475B-6FD2-42D5-A092-23BCF1D3887C}">
      <dsp:nvSpPr>
        <dsp:cNvPr id="0" name=""/>
        <dsp:cNvSpPr/>
      </dsp:nvSpPr>
      <dsp:spPr>
        <a:xfrm>
          <a:off x="642699" y="1304228"/>
          <a:ext cx="2387164" cy="2387164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EF0A0-6687-4593-AD30-41F72B63088F}">
      <dsp:nvSpPr>
        <dsp:cNvPr id="0" name=""/>
        <dsp:cNvSpPr/>
      </dsp:nvSpPr>
      <dsp:spPr>
        <a:xfrm>
          <a:off x="1836282" y="1304228"/>
          <a:ext cx="4284658" cy="23871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/>
            <a:t>Attitude</a:t>
          </a:r>
        </a:p>
      </dsp:txBody>
      <dsp:txXfrm>
        <a:off x="1836282" y="1304228"/>
        <a:ext cx="2142329" cy="1101768"/>
      </dsp:txXfrm>
    </dsp:sp>
    <dsp:sp modelId="{77B6386D-883B-46BE-8C4C-DD32382E5682}">
      <dsp:nvSpPr>
        <dsp:cNvPr id="0" name=""/>
        <dsp:cNvSpPr/>
      </dsp:nvSpPr>
      <dsp:spPr>
        <a:xfrm>
          <a:off x="1285398" y="2405996"/>
          <a:ext cx="1101768" cy="1101768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F8BB36-5EBF-4FDD-9FE0-0B6D6182B682}">
      <dsp:nvSpPr>
        <dsp:cNvPr id="0" name=""/>
        <dsp:cNvSpPr/>
      </dsp:nvSpPr>
      <dsp:spPr>
        <a:xfrm>
          <a:off x="1836282" y="2405996"/>
          <a:ext cx="4284658" cy="11017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/>
            <a:t>Behavior</a:t>
          </a:r>
        </a:p>
      </dsp:txBody>
      <dsp:txXfrm>
        <a:off x="1836282" y="2405996"/>
        <a:ext cx="2142329" cy="1101768"/>
      </dsp:txXfrm>
    </dsp:sp>
    <dsp:sp modelId="{2210E4A7-64B8-41DB-9E8E-1C21815027F9}">
      <dsp:nvSpPr>
        <dsp:cNvPr id="0" name=""/>
        <dsp:cNvSpPr/>
      </dsp:nvSpPr>
      <dsp:spPr>
        <a:xfrm>
          <a:off x="3978611" y="202456"/>
          <a:ext cx="2142329" cy="11017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Sembilan nilai moderasi beragama</a:t>
          </a:r>
        </a:p>
      </dsp:txBody>
      <dsp:txXfrm>
        <a:off x="3978611" y="202456"/>
        <a:ext cx="2142329" cy="1101771"/>
      </dsp:txXfrm>
    </dsp:sp>
    <dsp:sp modelId="{659BF0FD-E6B0-43A7-831A-9645FF429FF9}">
      <dsp:nvSpPr>
        <dsp:cNvPr id="0" name=""/>
        <dsp:cNvSpPr/>
      </dsp:nvSpPr>
      <dsp:spPr>
        <a:xfrm>
          <a:off x="3978611" y="1304228"/>
          <a:ext cx="2142329" cy="11017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Cognitive understanding and experience</a:t>
          </a:r>
        </a:p>
      </dsp:txBody>
      <dsp:txXfrm>
        <a:off x="3978611" y="1304228"/>
        <a:ext cx="2142329" cy="1101768"/>
      </dsp:txXfrm>
    </dsp:sp>
    <dsp:sp modelId="{0B5399CB-1FA9-4C6C-BF85-2380CEA60357}">
      <dsp:nvSpPr>
        <dsp:cNvPr id="0" name=""/>
        <dsp:cNvSpPr/>
      </dsp:nvSpPr>
      <dsp:spPr>
        <a:xfrm>
          <a:off x="3978611" y="2405996"/>
          <a:ext cx="2142329" cy="11017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Habituation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Akhlaq</a:t>
          </a:r>
        </a:p>
      </dsp:txBody>
      <dsp:txXfrm>
        <a:off x="3978611" y="2405996"/>
        <a:ext cx="2142329" cy="1101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3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56FC2-176B-4A5A-8C4C-A650B9CC9193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4E98D-AA4D-4299-978A-D2B4BEAB62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065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70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278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633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294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My personal interpretation of </a:t>
            </a:r>
            <a:r>
              <a:rPr lang="en-AU" dirty="0" err="1"/>
              <a:t>Kemendikbudristek</a:t>
            </a:r>
            <a:r>
              <a:rPr lang="en-AU" dirty="0"/>
              <a:t>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2134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MODERASI BERAGAMA: Religious morality, personal morality, morality towards people, towards the environment, nationalism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4354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858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843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234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256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/>
              <a:t>Kampus</a:t>
            </a:r>
            <a:r>
              <a:rPr lang="en-AU" dirty="0"/>
              <a:t> </a:t>
            </a:r>
            <a:r>
              <a:rPr lang="en-AU" dirty="0" err="1"/>
              <a:t>merdeka</a:t>
            </a:r>
            <a:r>
              <a:rPr lang="en-AU" dirty="0"/>
              <a:t>, PPG-</a:t>
            </a:r>
            <a:r>
              <a:rPr lang="en-AU" dirty="0" err="1"/>
              <a:t>berbasis</a:t>
            </a:r>
            <a:r>
              <a:rPr lang="en-AU" dirty="0"/>
              <a:t> </a:t>
            </a:r>
            <a:r>
              <a:rPr lang="en-AU" dirty="0" err="1"/>
              <a:t>sekolah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E30AE-0D02-46E3-A506-B088AD68A9A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289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2360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74E929-72BE-405E-9A8F-4622ADEA0132}" type="slidenum">
              <a:rPr lang="en-AU" smtClean="0"/>
              <a:t>25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71763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surveyed 641 teachers, using an instrument developed by </a:t>
            </a:r>
            <a:r>
              <a:rPr lang="en-AU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Puspendik</a:t>
            </a:r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(for</a:t>
            </a:r>
            <a:r>
              <a:rPr lang="en-AU" sz="120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guru </a:t>
            </a:r>
            <a:r>
              <a:rPr lang="en-AU" sz="120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teladan</a:t>
            </a:r>
            <a:r>
              <a:rPr lang="en-AU" sz="120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teacher test used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items from the 2011 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 in International Reading Literacy Study (PIRLS)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the reading test and the 2011 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Trends in International Mathematics and Science Study (TIMSS)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numeracy test. 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Considering that the instrument was based on international tests for grade four children, the scores are very low.</a:t>
            </a:r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5525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0.001</a:t>
            </a:r>
            <a:r>
              <a:rPr lang="en-AU" baseline="0" dirty="0"/>
              <a:t> </a:t>
            </a:r>
            <a:r>
              <a:rPr lang="en-AU" dirty="0"/>
              <a:t>means that only one in 1,000 children is highly motivated to read.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4258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INOVASI tested 641 teachers on basic understandings of numeracy</a:t>
            </a:r>
          </a:p>
          <a:p>
            <a:pPr lvl="1"/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the </a:t>
            </a:r>
            <a:r>
              <a:rPr lang="en-AU" sz="8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Puspendik</a:t>
            </a:r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instrument based on international tests for grade four children</a:t>
            </a:r>
          </a:p>
          <a:p>
            <a:pPr lvl="1"/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average scores (out of 100) for numeracy were very low: 46 in North Kalimantan, 64 in NTT, and 50 in NTB. </a:t>
            </a:r>
          </a:p>
          <a:p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INOVASI’s  school survey found that many grade 1-3 children failed to pass a basic numeracy test, </a:t>
            </a:r>
          </a:p>
          <a:p>
            <a:pPr lvl="1"/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were unable to recognize numbers or discriminate quantities (i.e. compare two groups of items and assess which has more or less). </a:t>
            </a:r>
          </a:p>
          <a:p>
            <a:pPr lvl="1"/>
            <a:r>
              <a:rPr lang="en-AU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19% in North Kalimantan, 27% in NTT and 8% in NTB of grade 1-3 children</a:t>
            </a:r>
          </a:p>
          <a:p>
            <a:endParaRPr lang="en-AU" sz="10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6919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640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lang="en-US" sz="1100" b="0" dirty="0"/>
              <a:t>Oleh </a:t>
            </a:r>
            <a:r>
              <a:rPr lang="en-US" sz="1100" b="0" dirty="0" err="1"/>
              <a:t>karena</a:t>
            </a:r>
            <a:r>
              <a:rPr lang="en-US" sz="1100" b="0" dirty="0"/>
              <a:t> </a:t>
            </a:r>
            <a:r>
              <a:rPr lang="en-US" sz="1100" b="0" dirty="0" err="1"/>
              <a:t>pandemi</a:t>
            </a:r>
            <a:r>
              <a:rPr lang="en-US" sz="1100" b="0" dirty="0"/>
              <a:t>, </a:t>
            </a:r>
            <a:r>
              <a:rPr lang="en-US" sz="1100" b="0" dirty="0" err="1"/>
              <a:t>anak-anak</a:t>
            </a:r>
            <a:r>
              <a:rPr lang="en-US" sz="1100" b="0" dirty="0"/>
              <a:t> Indonesia </a:t>
            </a:r>
            <a:r>
              <a:rPr lang="en-US" sz="1100" b="0" dirty="0" err="1"/>
              <a:t>tidak</a:t>
            </a:r>
            <a:r>
              <a:rPr lang="en-US" sz="1100" b="0" dirty="0"/>
              <a:t> </a:t>
            </a:r>
            <a:r>
              <a:rPr lang="en-US" sz="1100" b="0" dirty="0" err="1"/>
              <a:t>ikut</a:t>
            </a:r>
            <a:r>
              <a:rPr lang="en-US" sz="1100" b="0" dirty="0"/>
              <a:t> </a:t>
            </a:r>
            <a:r>
              <a:rPr lang="en-US" sz="1100" b="0" dirty="0" err="1"/>
              <a:t>sekolah</a:t>
            </a:r>
            <a:r>
              <a:rPr lang="en-US" sz="1100" b="0" dirty="0"/>
              <a:t> </a:t>
            </a:r>
            <a:r>
              <a:rPr lang="en-US" sz="1100" b="0" dirty="0" err="1"/>
              <a:t>seperti</a:t>
            </a:r>
            <a:r>
              <a:rPr lang="en-US" sz="1100" b="0" dirty="0"/>
              <a:t> </a:t>
            </a:r>
            <a:r>
              <a:rPr lang="en-US" sz="1100" b="0" dirty="0" err="1"/>
              <a:t>biasa</a:t>
            </a:r>
            <a:r>
              <a:rPr lang="en-US" sz="1100" b="0" dirty="0"/>
              <a:t> </a:t>
            </a:r>
            <a:r>
              <a:rPr lang="en-US" sz="1100" b="0" dirty="0" err="1"/>
              <a:t>selama</a:t>
            </a:r>
            <a:r>
              <a:rPr lang="en-US" sz="1100" b="0" dirty="0"/>
              <a:t> 18 </a:t>
            </a:r>
            <a:r>
              <a:rPr lang="en-US" sz="1100" b="0" dirty="0" err="1"/>
              <a:t>bulan</a:t>
            </a:r>
            <a:r>
              <a:rPr lang="en-US" sz="1100" b="0" dirty="0"/>
              <a:t>. </a:t>
            </a:r>
            <a:r>
              <a:rPr lang="en-US" sz="1100" b="0" dirty="0" err="1"/>
              <a:t>Situasi</a:t>
            </a:r>
            <a:r>
              <a:rPr lang="en-US" sz="1100" b="0" dirty="0"/>
              <a:t> dan </a:t>
            </a:r>
            <a:r>
              <a:rPr lang="en-US" sz="1100" b="0" dirty="0" err="1"/>
              <a:t>dampaknya</a:t>
            </a:r>
            <a:r>
              <a:rPr lang="en-US" sz="1100" b="0" dirty="0"/>
              <a:t> </a:t>
            </a:r>
            <a:r>
              <a:rPr lang="en-US" sz="1100" b="0" dirty="0" err="1"/>
              <a:t>beragam</a:t>
            </a:r>
            <a:r>
              <a:rPr lang="en-US" sz="1100" b="0" dirty="0"/>
              <a:t>, </a:t>
            </a:r>
            <a:r>
              <a:rPr lang="en-US" sz="1100" b="0" dirty="0" err="1"/>
              <a:t>tetapi</a:t>
            </a:r>
            <a:r>
              <a:rPr lang="en-US" sz="1100" b="0" dirty="0"/>
              <a:t>, </a:t>
            </a:r>
            <a:r>
              <a:rPr lang="en-US" sz="1100" b="0" dirty="0" err="1"/>
              <a:t>yg</a:t>
            </a:r>
            <a:r>
              <a:rPr lang="en-US" sz="1100" b="0" dirty="0"/>
              <a:t> </a:t>
            </a:r>
            <a:r>
              <a:rPr lang="en-US" sz="1100" b="0" dirty="0" err="1"/>
              <a:t>jelas</a:t>
            </a:r>
            <a:r>
              <a:rPr lang="en-US" sz="1100" b="0" dirty="0"/>
              <a:t> – </a:t>
            </a:r>
            <a:r>
              <a:rPr lang="en-US" sz="1100" b="0" dirty="0" err="1"/>
              <a:t>semua</a:t>
            </a:r>
            <a:r>
              <a:rPr lang="en-US" sz="1100" b="0" dirty="0"/>
              <a:t> </a:t>
            </a:r>
            <a:r>
              <a:rPr lang="en-US" sz="1100" b="0" dirty="0" err="1"/>
              <a:t>kenak</a:t>
            </a:r>
            <a:r>
              <a:rPr lang="en-US" sz="1100" b="0" dirty="0"/>
              <a:t>. Dan </a:t>
            </a:r>
            <a:r>
              <a:rPr lang="en-US" sz="1100" b="0" dirty="0" err="1"/>
              <a:t>ini</a:t>
            </a:r>
            <a:r>
              <a:rPr lang="en-US" sz="1100" b="0" dirty="0"/>
              <a:t> </a:t>
            </a:r>
            <a:r>
              <a:rPr lang="en-US" sz="1100" b="0" dirty="0" err="1"/>
              <a:t>merupakan</a:t>
            </a:r>
            <a:r>
              <a:rPr lang="en-US" sz="1100" b="0" dirty="0"/>
              <a:t> </a:t>
            </a:r>
            <a:r>
              <a:rPr lang="en-US" sz="1100" b="0" dirty="0" err="1"/>
              <a:t>krisis</a:t>
            </a:r>
            <a:r>
              <a:rPr lang="en-US" sz="1100" b="0" dirty="0"/>
              <a:t> </a:t>
            </a:r>
            <a:r>
              <a:rPr lang="en-US" sz="1100" b="0" dirty="0" err="1"/>
              <a:t>pembelajaran</a:t>
            </a:r>
            <a:r>
              <a:rPr lang="en-US" sz="1100" b="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d-ID" sz="1100" b="1" dirty="0"/>
              <a:t>Dampak langsung ke Pendidikan</a:t>
            </a:r>
            <a:r>
              <a:rPr lang="en-US" sz="1100" b="1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100" dirty="0"/>
              <a:t>Pembelajaran berhenti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100" dirty="0"/>
              <a:t>Ketimpangan pembelajaran meningkat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100" dirty="0"/>
              <a:t>Menurunnya partisipasi sekolah</a:t>
            </a:r>
            <a:endParaRPr lang="en-US" sz="1100" dirty="0"/>
          </a:p>
          <a:p>
            <a:pPr marL="158750" indent="0" algn="l">
              <a:buNone/>
            </a:pPr>
            <a:endParaRPr lang="en-US" sz="1100" b="0" dirty="0"/>
          </a:p>
          <a:p>
            <a:pPr marL="158750" indent="0" algn="l">
              <a:buNone/>
            </a:pPr>
            <a:r>
              <a:rPr lang="id-ID" sz="1100" b="1" dirty="0"/>
              <a:t>Dampak ke Kesehatan</a:t>
            </a:r>
            <a:r>
              <a:rPr lang="en-US" sz="1100" b="1" dirty="0"/>
              <a:t> </a:t>
            </a:r>
            <a:r>
              <a:rPr lang="id-ID" sz="1100" b="1" dirty="0"/>
              <a:t>dan keamanan</a:t>
            </a:r>
            <a:endParaRPr lang="en-US" sz="1100" b="1" dirty="0"/>
          </a:p>
          <a:p>
            <a:pPr marL="158750" indent="0" algn="l">
              <a:buNone/>
            </a:pPr>
            <a:endParaRPr lang="en-US" sz="11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100" dirty="0"/>
              <a:t>Nutrisi siswa memburuk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100" dirty="0"/>
              <a:t>Kesehatan mental siswa menurun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100" dirty="0"/>
              <a:t>Kerentanan siswa meningkat</a:t>
            </a:r>
          </a:p>
          <a:p>
            <a:pPr marL="158750" indent="0" algn="l">
              <a:buNone/>
            </a:pPr>
            <a:endParaRPr lang="id-ID" sz="11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id-ID" sz="1100" dirty="0"/>
          </a:p>
          <a:p>
            <a:pPr algn="l"/>
            <a:endParaRPr lang="id-ID" sz="1100" b="1" dirty="0"/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69306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id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 yang dilakukan oleh Pusat Standar dan Kebijakan Pendidikan BSKAP Kemendikbudristek dan INOVASI tersebut berfokus pada siswa kelas awal di jenjang sekolah dasar (Kelas 1-3), </a:t>
            </a:r>
          </a:p>
          <a:p>
            <a:pPr marL="914400" marR="0" lvl="1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id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Kelas awal ini merupakan tahun-tahun kunci pembelajaran. Kalau anak-anak tidak dapat keterampilan dasar dalam literasi dan numerasi, kalau belum belajar utk baca-tulis-hitung secara mandiri, mereka tidak bisa belajar dgn baik di kelas berikutnya. Jika penguasaan pembelajaran siswa lemah, ini akan seterusnya memengaruhi keberhasilan pembelajaran mereka. </a:t>
            </a:r>
          </a:p>
          <a:p>
            <a:pPr marL="914400" marR="0" lvl="1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id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 studi ini – setelah lebih dari satu tahun siswa belajar di masa pandemic - adalah untuk mengidentifikasi kesenjangan antara pencapaian saat ini dan pencapaian yang diharapkan – khususnya dalam hal keterampilan literasi dan numerasi dasar. </a:t>
            </a:r>
          </a:p>
          <a:p>
            <a:pPr marL="914400" marR="0" lvl="1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id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 ini juga ingin mengetahui pengaruh COVID-19 terhadap partisipasi belajar siswa.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id" sz="1800" noProof="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id" sz="1800" i="1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Loss</a:t>
            </a:r>
            <a:r>
              <a:rPr lang="id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adalah hilangnya kompetensi yang telah dipelajari sebelumnya, atau kehilangan peluang utk belajar, tidak tuntasnya pembelajaran di jenjang kelas, dan efek majemuk dari tidak menguasai pembelajaran di setiap jenjang kelas</a:t>
            </a:r>
            <a:r>
              <a:rPr lang="id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" sz="18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68233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noProof="0" dirty="0" err="1"/>
              <a:t>Studi</a:t>
            </a:r>
            <a:r>
              <a:rPr lang="en-US" noProof="0" dirty="0"/>
              <a:t> </a:t>
            </a:r>
            <a:r>
              <a:rPr lang="en-US" noProof="0" dirty="0" err="1"/>
              <a:t>kita</a:t>
            </a:r>
            <a:r>
              <a:rPr lang="en-US" noProof="0" dirty="0"/>
              <a:t> </a:t>
            </a:r>
            <a:r>
              <a:rPr lang="en-US" noProof="0" dirty="0" err="1"/>
              <a:t>cukup</a:t>
            </a:r>
            <a:r>
              <a:rPr lang="en-US" noProof="0" dirty="0"/>
              <a:t> </a:t>
            </a:r>
            <a:r>
              <a:rPr lang="en-US" noProof="0" dirty="0" err="1"/>
              <a:t>komprehensif</a:t>
            </a:r>
            <a:r>
              <a:rPr lang="en-US" noProof="0" dirty="0"/>
              <a:t>. </a:t>
            </a:r>
            <a:r>
              <a:rPr lang="id" noProof="0" dirty="0"/>
              <a:t>Variasi responden meliputi wilayah Indonesia barat dan timur, SD dan Madrasah, siswa laki-laki dan perempuan, guru laki-laki dan perempuan, juga siswa tingkatan kelas 1, 2 dan 3</a:t>
            </a:r>
          </a:p>
        </p:txBody>
      </p:sp>
    </p:spTree>
    <p:extLst>
      <p:ext uri="{BB962C8B-B14F-4D97-AF65-F5344CB8AC3E}">
        <p14:creationId xmlns:p14="http://schemas.microsoft.com/office/powerpoint/2010/main" val="506447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dirty="0"/>
              <a:t>Analisa ini berdasarkan membandingkan kemajuan belajar siswa (dari kelas 1 hingga kelas 2).</a:t>
            </a:r>
          </a:p>
          <a:p>
            <a:pPr marL="158750" indent="0">
              <a:buNone/>
            </a:pPr>
            <a:endParaRPr lang="sv-SE" dirty="0"/>
          </a:p>
          <a:p>
            <a:pPr marL="158750" indent="0">
              <a:buNone/>
            </a:pPr>
            <a:r>
              <a:rPr lang="sv-SE" dirty="0"/>
              <a:t>Setelah 12 bulan belajar-dari-rumah, kehilangan kemajuan belajar siswa, setara dgn 5-6 bulan </a:t>
            </a:r>
            <a:r>
              <a:rPr lang="sv-SE" i="1" dirty="0"/>
              <a:t>rata-rata </a:t>
            </a:r>
            <a:r>
              <a:rPr lang="sv-SE" dirty="0"/>
              <a:t> – akan tetapi dgn kasus tertentu kehilangan kemajuan belajar diukur hingga 15 bulan.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38281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id-ID" noProof="0" dirty="0"/>
              <a:t>Yang terjadi adalah kesenjangan pembelajaran yang semakin lebar antara apa yang diharapkan untuk dicapai untuk dikuasai siswa, dengan pencapaian belajar siswa secara aktual. Makin lama makin lebih besar, kesenjanannya. </a:t>
            </a:r>
          </a:p>
          <a:p>
            <a:pPr marL="158750" indent="0">
              <a:buNone/>
            </a:pPr>
            <a:endParaRPr lang="id-ID" noProof="0" dirty="0"/>
          </a:p>
          <a:p>
            <a:pPr marL="158750" indent="0">
              <a:buNone/>
            </a:pPr>
            <a:r>
              <a:rPr lang="id-ID" noProof="0" dirty="0"/>
              <a:t>Ketika siswa tidak menguasai hal-hal yang seharusnya dipelajari dalam satu tahun, akan memiliki efek majemuk pada apa yang bisa dipelajari siswa di jenjang berikutnya. Jika tidak ditanggulangi, kesenjangan akan terus bertambah.</a:t>
            </a:r>
          </a:p>
          <a:p>
            <a:pPr marL="158750" indent="0">
              <a:buNone/>
            </a:pPr>
            <a:endParaRPr lang="id-ID" noProof="0" dirty="0"/>
          </a:p>
          <a:p>
            <a:pPr marL="158750" indent="0">
              <a:buNone/>
            </a:pPr>
            <a:r>
              <a:rPr lang="id-ID" noProof="0" dirty="0"/>
              <a:t>Oleh karena itu penangannya menjadi sebuah urgensi tersendiri. Fokus yg paling urgen adalah di kelas awal – khususnya keterampilan dasar dala literasi dan numerasi. Karena kalua anak-anak belum bisa baca-tulis-hitung mereka tidak mungkin belajar baik di kelas berikutnya – dalam mapal atau kurkulum apapun. </a:t>
            </a:r>
          </a:p>
          <a:p>
            <a:pPr marL="158750" indent="0">
              <a:buNone/>
            </a:pPr>
            <a:r>
              <a:rPr lang="id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9515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" noProof="0" dirty="0"/>
              <a:t>Dampak pandemic tidak seragam, dan agar lebih besar kepada kelompok tertentu. </a:t>
            </a:r>
            <a:r>
              <a:rPr lang="en-US" noProof="0" dirty="0" err="1"/>
              <a:t>Tergantung</a:t>
            </a:r>
            <a:r>
              <a:rPr lang="id" noProof="0" dirty="0"/>
              <a:t> hal- hal seperti :</a:t>
            </a:r>
          </a:p>
          <a:p>
            <a:pPr lvl="1"/>
            <a:r>
              <a:rPr lang="id" noProof="0" dirty="0"/>
              <a:t>akses terhadap internet, </a:t>
            </a:r>
          </a:p>
          <a:p>
            <a:pPr lvl="1"/>
            <a:r>
              <a:rPr lang="id" noProof="0" dirty="0"/>
              <a:t>Ketersediaan buku teks</a:t>
            </a:r>
          </a:p>
          <a:p>
            <a:pPr lvl="1"/>
            <a:r>
              <a:rPr lang="id" noProof="0" dirty="0"/>
              <a:t>Jenis kurikulum yang diikuti (apakah kurikulum 2013, atau kurikulum  darurat)</a:t>
            </a:r>
          </a:p>
          <a:p>
            <a:pPr lvl="1"/>
            <a:r>
              <a:rPr lang="id" noProof="0" dirty="0"/>
              <a:t>Apakah anak tersebut memiliki pengalaman PAUD sebelum masuk SD</a:t>
            </a:r>
          </a:p>
          <a:p>
            <a:pPr lvl="1"/>
            <a:r>
              <a:rPr lang="id" noProof="0" dirty="0"/>
              <a:t>apakah daerah maju, berkembang atau tertinggal (berdasarkan indeks desa membangun)</a:t>
            </a:r>
          </a:p>
          <a:p>
            <a:pPr lvl="1"/>
            <a:r>
              <a:rPr lang="id" noProof="0" dirty="0"/>
              <a:t>Apakah ibu dapat membaca atau tidak</a:t>
            </a:r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170534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46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7041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48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8763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4E98D-AA4D-4299-978A-D2B4BEAB62BD}" type="slidenum">
              <a:rPr lang="en-AU" smtClean="0"/>
              <a:t>49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37216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587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Master" Target="../slideMasters/slideMaster2.xml" 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Master" Target="../slideMasters/slideMaster2.xml" 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Master" Target="../slideMasters/slideMaster2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288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204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785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34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975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849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080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619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4323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96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4591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964" y="1649505"/>
            <a:ext cx="11522076" cy="4814048"/>
          </a:xfrm>
        </p:spPr>
        <p:txBody>
          <a:bodyPr/>
          <a:lstStyle>
            <a:lvl1pPr marL="342906" indent="-342906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609639" indent="-342906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884311" indent="-342906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3pPr>
            <a:lvl4pPr marL="1151041" indent="-342906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4pPr>
            <a:lvl5pPr marL="1074865" indent="0">
              <a:buClr>
                <a:schemeClr val="accent5"/>
              </a:buClr>
              <a:buFont typeface="Arial" panose="020B0604020202020204" pitchFamily="34" charset="0"/>
              <a:buNone/>
              <a:defRPr/>
            </a:lvl5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- </a:t>
            </a:r>
            <a:fld id="{C05884CA-5403-4569-B873-2F7B596D59BB}" type="slidenum">
              <a:rPr lang="en-GB" smtClean="0"/>
              <a:pPr/>
              <a:t>‹#›</a:t>
            </a:fld>
            <a:r>
              <a:rPr lang="en-GB" dirty="0"/>
              <a:t> -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2B839B-7C75-447E-BC77-1B0CD8396A4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354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01" y="1393200"/>
            <a:ext cx="11521785" cy="5106212"/>
          </a:xfrm>
        </p:spPr>
        <p:txBody>
          <a:bodyPr/>
          <a:lstStyle>
            <a:lvl1pPr marL="457209" indent="-457209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609639" indent="-342906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2pPr>
            <a:lvl3pPr marL="808134" indent="-26673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3pPr>
            <a:lvl4pPr marL="1151041" indent="-342906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4pPr>
            <a:lvl5pPr marL="1340010" indent="-265144">
              <a:buClr>
                <a:schemeClr val="accent5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34801" y="334803"/>
            <a:ext cx="11521785" cy="30439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Standard Slide - Click to change</a:t>
            </a:r>
            <a:endParaRPr lang="en-GB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7075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946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24 </a:t>
            </a:r>
            <a:r>
              <a:rPr lang="en-US" err="1">
                <a:solidFill>
                  <a:prstClr val="black"/>
                </a:solidFill>
              </a:rPr>
              <a:t>Agustus</a:t>
            </a:r>
            <a:r>
              <a:rPr lang="en-US">
                <a:solidFill>
                  <a:prstClr val="black"/>
                </a:solidFill>
              </a:rPr>
              <a:t> 2017 • DPM </a:t>
            </a:r>
            <a:r>
              <a:rPr lang="en-US" err="1">
                <a:solidFill>
                  <a:prstClr val="black"/>
                </a:solidFill>
              </a:rPr>
              <a:t>Malinau</a:t>
            </a:r>
            <a:r>
              <a:rPr lang="en-US">
                <a:solidFill>
                  <a:prstClr val="black"/>
                </a:solidFill>
              </a:rPr>
              <a:t> • </a:t>
            </a:r>
            <a:r>
              <a:rPr lang="en-US" err="1">
                <a:solidFill>
                  <a:prstClr val="black"/>
                </a:solidFill>
              </a:rPr>
              <a:t>Pengenalan</a:t>
            </a:r>
            <a:r>
              <a:rPr lang="en-US">
                <a:solidFill>
                  <a:prstClr val="black"/>
                </a:solidFill>
              </a:rPr>
              <a:t> INOVASI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D14-022B-FC47-836C-1297939AB58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95946" y="309966"/>
            <a:ext cx="2216257" cy="92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09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2_Title Sli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F63AB5C9-5D6E-4885-8CF1-04507550D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8" y="0"/>
            <a:ext cx="12185884" cy="6858000"/>
          </a:xfrm>
          <a:prstGeom prst="rect">
            <a:avLst/>
          </a:prstGeom>
        </p:spPr>
      </p:pic>
      <p:sp>
        <p:nvSpPr>
          <p:cNvPr id="5" name="Google Shape;59;p26">
            <a:extLst>
              <a:ext uri="{FF2B5EF4-FFF2-40B4-BE49-F238E27FC236}">
                <a16:creationId xmlns:a16="http://schemas.microsoft.com/office/drawing/2014/main" id="{6246D02F-10AD-4B2F-A9D1-EB688D51FD9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2099416" y="2582305"/>
            <a:ext cx="8229600" cy="1693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0480" marR="0" lvl="0" indent="0" algn="ctr" rtl="0">
              <a:spcBef>
                <a:spcPts val="76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1097280" marR="0" lvl="1" indent="-487680" algn="l" rtl="0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45920" marR="0" lvl="2" indent="-457200" algn="l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94560" marR="0" lvl="3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43200" marR="0" lvl="4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291840" marR="0" lvl="5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40480" marR="0" lvl="6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389120" marR="0" lvl="7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937760" marR="0" lvl="8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4539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D14-022B-FC47-836C-1297939AB58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946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95946" y="309966"/>
            <a:ext cx="2216257" cy="92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946" y="365125"/>
            <a:ext cx="8123712" cy="1325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561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32F33C43-1440-4A86-A15D-C6451CD65F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8" y="0"/>
            <a:ext cx="12185884" cy="6858000"/>
          </a:xfrm>
          <a:prstGeom prst="rect">
            <a:avLst/>
          </a:prstGeom>
        </p:spPr>
      </p:pic>
      <p:sp>
        <p:nvSpPr>
          <p:cNvPr id="59" name="Google Shape;59;p26"/>
          <p:cNvSpPr txBox="1">
            <a:spLocks noGrp="1"/>
          </p:cNvSpPr>
          <p:nvPr>
            <p:ph type="body" idx="1"/>
          </p:nvPr>
        </p:nvSpPr>
        <p:spPr>
          <a:xfrm>
            <a:off x="609600" y="1539241"/>
            <a:ext cx="10972800" cy="458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0480" marR="0" lvl="0" indent="0" algn="l" rtl="0">
              <a:spcBef>
                <a:spcPts val="76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680" b="0" i="0" u="none" strike="noStrike" cap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1097280" marR="0" lvl="1" indent="-487680" algn="l" rtl="0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45920" marR="0" lvl="2" indent="-457200" algn="l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94560" marR="0" lvl="3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43200" marR="0" lvl="4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291840" marR="0" lvl="5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40480" marR="0" lvl="6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389120" marR="0" lvl="7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937760" marR="0" lvl="8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" name="Google Shape;59;p26">
            <a:extLst>
              <a:ext uri="{FF2B5EF4-FFF2-40B4-BE49-F238E27FC236}">
                <a16:creationId xmlns:a16="http://schemas.microsoft.com/office/drawing/2014/main" id="{820007A0-F616-4416-96E2-ACBE915E31E2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3352800" y="252459"/>
            <a:ext cx="8229600" cy="563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0480" marR="0" lvl="0" indent="0" algn="r" rtl="0">
              <a:spcBef>
                <a:spcPts val="76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880" b="1" i="0" u="none" strike="noStrike" cap="none">
                <a:solidFill>
                  <a:srgbClr val="263989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1097280" marR="0" lvl="1" indent="-487680" algn="l" rtl="0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45920" marR="0" lvl="2" indent="-457200" algn="l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94560" marR="0" lvl="3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43200" marR="0" lvl="4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291840" marR="0" lvl="5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40480" marR="0" lvl="6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389120" marR="0" lvl="7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937760" marR="0" lvl="8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9903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Option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2400" y="5544766"/>
            <a:ext cx="7776000" cy="525294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54" indent="0" algn="ctr">
              <a:buNone/>
              <a:defRPr sz="2000"/>
            </a:lvl2pPr>
            <a:lvl3pPr marL="914509" indent="0" algn="ctr">
              <a:buNone/>
              <a:defRPr sz="1802"/>
            </a:lvl3pPr>
            <a:lvl4pPr marL="1371764" indent="0" algn="ctr">
              <a:buNone/>
              <a:defRPr sz="1600"/>
            </a:lvl4pPr>
            <a:lvl5pPr marL="1829018" indent="0" algn="ctr">
              <a:buNone/>
              <a:defRPr sz="1600"/>
            </a:lvl5pPr>
            <a:lvl6pPr marL="2286273" indent="0" algn="ctr">
              <a:buNone/>
              <a:defRPr sz="1600"/>
            </a:lvl6pPr>
            <a:lvl7pPr marL="2743528" indent="0" algn="ctr">
              <a:buNone/>
              <a:defRPr sz="1600"/>
            </a:lvl7pPr>
            <a:lvl8pPr marL="3200781" indent="0" algn="ctr">
              <a:buNone/>
              <a:defRPr sz="1600"/>
            </a:lvl8pPr>
            <a:lvl9pPr marL="3658037" indent="0" algn="ctr">
              <a:buNone/>
              <a:defRPr sz="1600"/>
            </a:lvl9pPr>
          </a:lstStyle>
          <a:p>
            <a:r>
              <a:rPr lang="en-US" dirty="0"/>
              <a:t>00 Month 2017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400" y="3044781"/>
            <a:ext cx="7776000" cy="2431913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62401" y="6492885"/>
            <a:ext cx="5064369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000" dirty="0">
                <a:solidFill>
                  <a:prstClr val="white"/>
                </a:solidFill>
              </a:rPr>
              <a:t>© This material is the copyright of Palladium</a:t>
            </a:r>
            <a:endParaRPr lang="en-GB" sz="1000" dirty="0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99" y="338425"/>
            <a:ext cx="1440000" cy="57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6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-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2400" y="5544766"/>
            <a:ext cx="7776000" cy="525294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54" indent="0" algn="ctr">
              <a:buNone/>
              <a:defRPr sz="2000"/>
            </a:lvl2pPr>
            <a:lvl3pPr marL="914509" indent="0" algn="ctr">
              <a:buNone/>
              <a:defRPr sz="1802"/>
            </a:lvl3pPr>
            <a:lvl4pPr marL="1371764" indent="0" algn="ctr">
              <a:buNone/>
              <a:defRPr sz="1600"/>
            </a:lvl4pPr>
            <a:lvl5pPr marL="1829018" indent="0" algn="ctr">
              <a:buNone/>
              <a:defRPr sz="1600"/>
            </a:lvl5pPr>
            <a:lvl6pPr marL="2286273" indent="0" algn="ctr">
              <a:buNone/>
              <a:defRPr sz="1600"/>
            </a:lvl6pPr>
            <a:lvl7pPr marL="2743528" indent="0" algn="ctr">
              <a:buNone/>
              <a:defRPr sz="1600"/>
            </a:lvl7pPr>
            <a:lvl8pPr marL="3200781" indent="0" algn="ctr">
              <a:buNone/>
              <a:defRPr sz="1600"/>
            </a:lvl8pPr>
            <a:lvl9pPr marL="3658037" indent="0" algn="ctr">
              <a:buNone/>
              <a:defRPr sz="1600"/>
            </a:lvl9pPr>
          </a:lstStyle>
          <a:p>
            <a:r>
              <a:rPr lang="en-US" dirty="0"/>
              <a:t>00 Month 2017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400" y="3044781"/>
            <a:ext cx="7776000" cy="2431913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662401" y="6492885"/>
            <a:ext cx="5064369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000" dirty="0">
                <a:solidFill>
                  <a:prstClr val="white"/>
                </a:solidFill>
              </a:rPr>
              <a:t>© This material is the copyright of Palladium</a:t>
            </a:r>
            <a:endParaRPr lang="en-GB" sz="1000" dirty="0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9984154" y="338138"/>
            <a:ext cx="1873740" cy="577850"/>
          </a:xfrm>
        </p:spPr>
        <p:txBody>
          <a:bodyPr anchor="ctr"/>
          <a:lstStyle>
            <a:lvl1pPr marL="0" indent="0" algn="ctr"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Partner logo (if any)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9984159" y="984314"/>
            <a:ext cx="1873739" cy="577850"/>
          </a:xfrm>
        </p:spPr>
        <p:txBody>
          <a:bodyPr anchor="ctr"/>
          <a:lstStyle>
            <a:lvl1pPr marL="0" indent="0" algn="ctr"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Partner logo (if any)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99" y="338425"/>
            <a:ext cx="1440000" cy="57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38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-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2400" y="5544766"/>
            <a:ext cx="7776000" cy="525294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54" indent="0" algn="ctr">
              <a:buNone/>
              <a:defRPr sz="2000"/>
            </a:lvl2pPr>
            <a:lvl3pPr marL="914509" indent="0" algn="ctr">
              <a:buNone/>
              <a:defRPr sz="1802"/>
            </a:lvl3pPr>
            <a:lvl4pPr marL="1371764" indent="0" algn="ctr">
              <a:buNone/>
              <a:defRPr sz="1600"/>
            </a:lvl4pPr>
            <a:lvl5pPr marL="1829018" indent="0" algn="ctr">
              <a:buNone/>
              <a:defRPr sz="1600"/>
            </a:lvl5pPr>
            <a:lvl6pPr marL="2286273" indent="0" algn="ctr">
              <a:buNone/>
              <a:defRPr sz="1600"/>
            </a:lvl6pPr>
            <a:lvl7pPr marL="2743528" indent="0" algn="ctr">
              <a:buNone/>
              <a:defRPr sz="1600"/>
            </a:lvl7pPr>
            <a:lvl8pPr marL="3200781" indent="0" algn="ctr">
              <a:buNone/>
              <a:defRPr sz="1600"/>
            </a:lvl8pPr>
            <a:lvl9pPr marL="3658037" indent="0" algn="ctr">
              <a:buNone/>
              <a:defRPr sz="1600"/>
            </a:lvl9pPr>
          </a:lstStyle>
          <a:p>
            <a:r>
              <a:rPr lang="en-US" dirty="0"/>
              <a:t>00 Month 2017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400" y="3044781"/>
            <a:ext cx="7776000" cy="2431913"/>
          </a:xfrm>
        </p:spPr>
        <p:txBody>
          <a:bodyPr anchor="b" anchorCtr="0"/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662401" y="6492885"/>
            <a:ext cx="5064369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000" dirty="0">
                <a:solidFill>
                  <a:prstClr val="white">
                    <a:lumMod val="65000"/>
                  </a:prstClr>
                </a:solidFill>
              </a:rPr>
              <a:t>© This material is the copyright of Palladium</a:t>
            </a:r>
            <a:endParaRPr lang="en-GB" sz="10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9984154" y="338138"/>
            <a:ext cx="1873740" cy="577850"/>
          </a:xfrm>
        </p:spPr>
        <p:txBody>
          <a:bodyPr anchor="ctr"/>
          <a:lstStyle>
            <a:lvl1pPr marL="0" indent="0" algn="ctr"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AU" dirty="0"/>
              <a:t>Partner logo (if any)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9984159" y="984314"/>
            <a:ext cx="1873739" cy="577850"/>
          </a:xfrm>
        </p:spPr>
        <p:txBody>
          <a:bodyPr anchor="ctr"/>
          <a:lstStyle>
            <a:lvl1pPr marL="0" indent="0" algn="ctr"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AU" dirty="0"/>
              <a:t>Partner logo (if any)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99" y="338425"/>
            <a:ext cx="1440000" cy="57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40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 - short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838094" y="969963"/>
            <a:ext cx="1323964" cy="939736"/>
          </a:xfrm>
        </p:spPr>
        <p:txBody>
          <a:bodyPr/>
          <a:lstStyle>
            <a:lvl1pPr marL="0" indent="0">
              <a:lnSpc>
                <a:spcPts val="7500"/>
              </a:lnSpc>
              <a:buFont typeface="Arial" panose="020B0604020202020204" pitchFamily="34" charset="0"/>
              <a:buNone/>
              <a:defRPr sz="7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420713" y="955699"/>
            <a:ext cx="4436338" cy="9540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7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838094" y="1939267"/>
            <a:ext cx="1323964" cy="939736"/>
          </a:xfrm>
        </p:spPr>
        <p:txBody>
          <a:bodyPr/>
          <a:lstStyle>
            <a:lvl1pPr marL="0" indent="0">
              <a:lnSpc>
                <a:spcPts val="7500"/>
              </a:lnSpc>
              <a:buFont typeface="Arial" panose="020B0604020202020204" pitchFamily="34" charset="0"/>
              <a:buNone/>
              <a:defRPr sz="7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7420713" y="1925003"/>
            <a:ext cx="4436338" cy="9540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7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5838094" y="2910794"/>
            <a:ext cx="1323964" cy="939736"/>
          </a:xfrm>
        </p:spPr>
        <p:txBody>
          <a:bodyPr/>
          <a:lstStyle>
            <a:lvl1pPr marL="0" indent="0">
              <a:lnSpc>
                <a:spcPts val="7500"/>
              </a:lnSpc>
              <a:buFont typeface="Arial" panose="020B0604020202020204" pitchFamily="34" charset="0"/>
              <a:buNone/>
              <a:defRPr sz="7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7420713" y="2896530"/>
            <a:ext cx="4436338" cy="9540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7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5838094" y="3888965"/>
            <a:ext cx="1323964" cy="939736"/>
          </a:xfrm>
        </p:spPr>
        <p:txBody>
          <a:bodyPr/>
          <a:lstStyle>
            <a:lvl1pPr marL="0" indent="0">
              <a:lnSpc>
                <a:spcPts val="7500"/>
              </a:lnSpc>
              <a:buFont typeface="Arial" panose="020B0604020202020204" pitchFamily="34" charset="0"/>
              <a:buNone/>
              <a:defRPr sz="7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420713" y="3874701"/>
            <a:ext cx="4436338" cy="9540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7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5838094" y="4858205"/>
            <a:ext cx="1323964" cy="939736"/>
          </a:xfrm>
        </p:spPr>
        <p:txBody>
          <a:bodyPr/>
          <a:lstStyle>
            <a:lvl1pPr marL="0" indent="0">
              <a:lnSpc>
                <a:spcPts val="7500"/>
              </a:lnSpc>
              <a:buFont typeface="Arial" panose="020B0604020202020204" pitchFamily="34" charset="0"/>
              <a:buNone/>
              <a:defRPr sz="7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420713" y="4843941"/>
            <a:ext cx="4436338" cy="9540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7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62465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 - long</a:t>
            </a:r>
            <a:endParaRPr lang="en-GB" dirty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010338" y="959218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8010331" y="1348311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8010331" y="1737404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010321" y="2126497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8010321" y="2515590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8010312" y="2904683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8010312" y="3293776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1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8010305" y="3682869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8010321" y="4071962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010312" y="4461055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7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8010312" y="4850148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8010305" y="5239241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8010305" y="5628336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63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8010305" y="6017427"/>
            <a:ext cx="3846713" cy="369332"/>
          </a:xfrm>
        </p:spPr>
        <p:txBody>
          <a:bodyPr anchor="ctr"/>
          <a:lstStyle>
            <a:lvl1pPr marL="0" indent="0">
              <a:spcAft>
                <a:spcPts val="0"/>
              </a:spcAft>
              <a:buFont typeface="+mj-lt"/>
              <a:buNone/>
              <a:defRPr sz="120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7363343" y="959218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7363336" y="1348311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7363336" y="1737404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7363326" y="2126497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7363326" y="2515590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7363317" y="2904683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7363317" y="3293776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7363310" y="3682869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7363326" y="4071962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7363317" y="4461055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67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7363317" y="4850148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68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7363310" y="5239241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7363310" y="5628336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0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7363310" y="6017427"/>
            <a:ext cx="459118" cy="369332"/>
          </a:xfrm>
        </p:spPr>
        <p:txBody>
          <a:bodyPr anchor="ctr"/>
          <a:lstStyle>
            <a:lvl1pPr marL="0" indent="0" algn="r">
              <a:spcAft>
                <a:spcPts val="0"/>
              </a:spcAft>
              <a:buFont typeface="+mj-lt"/>
              <a:buNone/>
              <a:defRPr sz="18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sz="1401"/>
            </a:lvl2pPr>
          </a:lstStyle>
          <a:p>
            <a:pPr lvl="0"/>
            <a:r>
              <a:rPr lang="en-US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79124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- Option 1 (Digital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4152" y="1808919"/>
            <a:ext cx="5061240" cy="4372200"/>
          </a:xfrm>
        </p:spPr>
        <p:txBody>
          <a:bodyPr anchor="ctr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855423" y="1808919"/>
            <a:ext cx="5712544" cy="4372200"/>
          </a:xfrm>
        </p:spPr>
        <p:txBody>
          <a:bodyPr/>
          <a:lstStyle>
            <a:lvl1pPr marL="0" indent="0" algn="r">
              <a:lnSpc>
                <a:spcPts val="43205"/>
              </a:lnSpc>
              <a:buFont typeface="Arial" panose="020B0604020202020204" pitchFamily="34" charset="0"/>
              <a:buNone/>
              <a:defRPr sz="32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prstClr val="white"/>
                </a:solidFill>
              </a:rPr>
              <a:t>Palladium Corporate Presentation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34801" y="6663177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GB" sz="799" dirty="0">
                <a:solidFill>
                  <a:prstClr val="white"/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211873" y="6654089"/>
            <a:ext cx="645169" cy="141167"/>
          </a:xfrm>
        </p:spPr>
        <p:txBody>
          <a:bodyPr/>
          <a:lstStyle/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801" y="338425"/>
            <a:ext cx="463336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75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- Option 2 (Prin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0141" y="1823488"/>
            <a:ext cx="5024468" cy="4372200"/>
          </a:xfrm>
        </p:spPr>
        <p:txBody>
          <a:bodyPr anchor="ctr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841088" y="1823488"/>
            <a:ext cx="5712544" cy="4372200"/>
          </a:xfrm>
        </p:spPr>
        <p:txBody>
          <a:bodyPr anchor="t" anchorCtr="0"/>
          <a:lstStyle>
            <a:lvl1pPr marL="0" indent="0" algn="r">
              <a:lnSpc>
                <a:spcPts val="43205"/>
              </a:lnSpc>
              <a:buFont typeface="Arial" panose="020B0604020202020204" pitchFamily="34" charset="0"/>
              <a:buNone/>
              <a:defRPr sz="32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34801" y="6663177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GB" sz="799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37" y="3350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875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cover 01 (Digital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95325" y="1516063"/>
            <a:ext cx="5299200" cy="26748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34801" y="6663177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GB" sz="799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© Palladium 2017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801" y="338425"/>
            <a:ext cx="463336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93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-section cover 02 (Prin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1600200"/>
            <a:ext cx="5299200" cy="4372200"/>
          </a:xfrm>
        </p:spPr>
        <p:txBody>
          <a:bodyPr anchor="t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13231" y="1600200"/>
            <a:ext cx="5712544" cy="4372200"/>
          </a:xfrm>
        </p:spPr>
        <p:txBody>
          <a:bodyPr/>
          <a:lstStyle>
            <a:lvl1pPr marL="0" indent="0" algn="r">
              <a:lnSpc>
                <a:spcPts val="43205"/>
              </a:lnSpc>
              <a:buFont typeface="Arial" panose="020B0604020202020204" pitchFamily="34" charset="0"/>
              <a:buNone/>
              <a:defRPr sz="32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34801" y="6663177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GB" sz="799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37" y="3350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2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01" y="1393200"/>
            <a:ext cx="11521785" cy="5106212"/>
          </a:xfrm>
        </p:spPr>
        <p:txBody>
          <a:bodyPr/>
          <a:lstStyle>
            <a:lvl1pPr marL="457209" indent="-457209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609639" indent="-342906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2pPr>
            <a:lvl3pPr marL="808134" indent="-26673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3pPr>
            <a:lvl4pPr marL="1151041" indent="-342906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4pPr>
            <a:lvl5pPr marL="1340010" indent="-265144">
              <a:buClr>
                <a:schemeClr val="accent5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34801" y="334803"/>
            <a:ext cx="11521785" cy="30439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Standard Slide - Click to change</a:t>
            </a:r>
            <a:endParaRPr lang="en-GB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61615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04" y="1393204"/>
            <a:ext cx="11522236" cy="5124141"/>
          </a:xfrm>
        </p:spPr>
        <p:txBody>
          <a:bodyPr/>
          <a:lstStyle>
            <a:lvl1pPr marL="266730" indent="-26673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3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30313" indent="-36358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85956" indent="-35564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438445" indent="-45249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794088" indent="-35564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34801" y="334803"/>
            <a:ext cx="11521785" cy="304391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Standard Slide with large text - Click to change</a:t>
            </a:r>
            <a:endParaRPr lang="en-GB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8659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961" y="1393200"/>
            <a:ext cx="5316923" cy="5079318"/>
          </a:xfrm>
        </p:spPr>
        <p:txBody>
          <a:bodyPr/>
          <a:lstStyle>
            <a:lvl1pPr marL="177824" indent="-177824">
              <a:defRPr sz="1500"/>
            </a:lvl1pPr>
            <a:lvl2pPr marL="355643" indent="-177824">
              <a:spcAft>
                <a:spcPts val="601"/>
              </a:spcAft>
              <a:defRPr sz="1500"/>
            </a:lvl2pPr>
            <a:lvl3pPr marL="541402" indent="-185759">
              <a:spcAft>
                <a:spcPts val="601"/>
              </a:spcAft>
              <a:defRPr sz="1300"/>
            </a:lvl3pPr>
            <a:lvl4pPr marL="719225" indent="-177824">
              <a:spcAft>
                <a:spcPts val="601"/>
              </a:spcAft>
              <a:tabLst>
                <a:tab pos="808134" algn="l"/>
              </a:tabLst>
              <a:defRPr sz="1300"/>
            </a:lvl4pPr>
            <a:lvl5pPr marL="897045" indent="-177824">
              <a:spcAft>
                <a:spcPts val="601"/>
              </a:spcAft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34801" y="334803"/>
            <a:ext cx="11521785" cy="30439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Standard two column slide with divider - Click to edit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539664" y="1393200"/>
            <a:ext cx="5316923" cy="5079318"/>
          </a:xfrm>
        </p:spPr>
        <p:txBody>
          <a:bodyPr/>
          <a:lstStyle>
            <a:lvl1pPr marL="177824" indent="-177824">
              <a:spcAft>
                <a:spcPts val="1200"/>
              </a:spcAft>
              <a:defRPr sz="1500"/>
            </a:lvl1pPr>
            <a:lvl2pPr marL="355643" indent="-177824">
              <a:spcAft>
                <a:spcPts val="601"/>
              </a:spcAft>
              <a:tabLst>
                <a:tab pos="266730" algn="l"/>
              </a:tabLst>
              <a:defRPr sz="1500"/>
            </a:lvl2pPr>
            <a:lvl3pPr marL="541402" indent="-185759">
              <a:spcAft>
                <a:spcPts val="601"/>
              </a:spcAft>
              <a:defRPr sz="1300"/>
            </a:lvl3pPr>
            <a:lvl4pPr marL="719225" indent="-177824">
              <a:spcAft>
                <a:spcPts val="601"/>
              </a:spcAft>
              <a:defRPr sz="1300"/>
            </a:lvl4pPr>
            <a:lvl5pPr marL="897045" indent="-177824">
              <a:spcAft>
                <a:spcPts val="601"/>
              </a:spcAft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0" y="1393200"/>
            <a:ext cx="0" cy="5046615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6713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Colum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34801" y="334803"/>
            <a:ext cx="11521785" cy="3043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0" y="1393200"/>
            <a:ext cx="0" cy="504739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540117" y="1393829"/>
            <a:ext cx="5315822" cy="507869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15" hasCustomPrompt="1"/>
          </p:nvPr>
        </p:nvSpPr>
        <p:spPr>
          <a:xfrm>
            <a:off x="334804" y="1393200"/>
            <a:ext cx="5317084" cy="50793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 dirty="0"/>
              <a:t>Insert Chart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15528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34805" y="1630626"/>
            <a:ext cx="5319721" cy="4806039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49273" indent="-17145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200"/>
            </a:lvl5pPr>
            <a:lvl6pPr marL="896955" indent="-179392" defTabSz="955694">
              <a:buClr>
                <a:schemeClr val="accent5"/>
              </a:buClr>
              <a:defRPr sz="12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6537319" y="1630626"/>
            <a:ext cx="5319721" cy="4806039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6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/>
            </a:lvl5pPr>
            <a:lvl6pPr marL="896955" indent="-179392" defTabSz="955694">
              <a:buClr>
                <a:schemeClr val="accent5"/>
              </a:buClr>
              <a:defRPr sz="16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53766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Two column slide with divider and smaller text - Click to edit</a:t>
            </a:r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96000" y="1649506"/>
            <a:ext cx="0" cy="47861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34805" y="1630626"/>
            <a:ext cx="5319721" cy="4806039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49273" indent="-17145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1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0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000"/>
            </a:lvl5pPr>
            <a:lvl6pPr marL="896955" indent="-179392" defTabSz="955694">
              <a:buClr>
                <a:schemeClr val="accent5"/>
              </a:buClr>
              <a:defRPr sz="10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6537319" y="1630626"/>
            <a:ext cx="5319721" cy="4806039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1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0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000"/>
            </a:lvl5pPr>
            <a:lvl6pPr marL="896955" indent="-179392" defTabSz="955694">
              <a:buClr>
                <a:schemeClr val="accent5"/>
              </a:buClr>
              <a:defRPr sz="10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48552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Standard three column slide with divider - Click to 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34803" y="1649506"/>
            <a:ext cx="3589200" cy="4831976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977209" y="1649506"/>
            <a:ext cx="0" cy="4831976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071355" y="1649506"/>
            <a:ext cx="0" cy="4831976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240803" y="1649506"/>
            <a:ext cx="3589200" cy="4831976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8143208" y="1649506"/>
            <a:ext cx="3713835" cy="4831976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03663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Standard four column slide with divider - Click to edit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95919" y="1649508"/>
            <a:ext cx="0" cy="481404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122475" y="1649508"/>
            <a:ext cx="0" cy="481404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9058490" y="1649508"/>
            <a:ext cx="0" cy="481404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34804" y="1649508"/>
            <a:ext cx="2632458" cy="4814047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269910" y="1649508"/>
            <a:ext cx="2662853" cy="4814047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6251296" y="1649508"/>
            <a:ext cx="2662853" cy="4814047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9221652" y="1649508"/>
            <a:ext cx="2635391" cy="4814047"/>
          </a:xfrm>
        </p:spPr>
        <p:txBody>
          <a:bodyPr/>
          <a:lstStyle>
            <a:lvl1pPr marL="171454" indent="-171454">
              <a:spcAft>
                <a:spcPts val="601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177824" indent="-177824">
              <a:spcAft>
                <a:spcPts val="601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355643" indent="-177824">
              <a:spcAft>
                <a:spcPts val="601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3pPr>
            <a:lvl4pPr marL="527096" indent="-171454">
              <a:spcAft>
                <a:spcPts val="601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100"/>
            </a:lvl4pPr>
            <a:lvl5pPr marL="712855" indent="-171454">
              <a:spcAft>
                <a:spcPts val="601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100"/>
            </a:lvl5pPr>
            <a:lvl6pPr marL="896955" indent="-179392" defTabSz="955694">
              <a:buClr>
                <a:schemeClr val="accent5"/>
              </a:buClr>
              <a:defRPr sz="11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2840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439039" y="1376373"/>
            <a:ext cx="5418000" cy="315751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34964" y="1393201"/>
            <a:ext cx="5556918" cy="5079319"/>
          </a:xfrm>
        </p:spPr>
        <p:txBody>
          <a:bodyPr/>
          <a:lstStyle>
            <a:lvl1pPr marL="177824" indent="-177824">
              <a:defRPr sz="1500"/>
            </a:lvl1pPr>
            <a:lvl2pPr marL="355643" indent="-177824">
              <a:spcAft>
                <a:spcPts val="601"/>
              </a:spcAft>
              <a:defRPr sz="1500"/>
            </a:lvl2pPr>
            <a:lvl3pPr marL="541402" indent="-185759">
              <a:spcAft>
                <a:spcPts val="601"/>
              </a:spcAft>
              <a:defRPr sz="1300"/>
            </a:lvl3pPr>
            <a:lvl4pPr marL="719225" indent="-177824">
              <a:spcAft>
                <a:spcPts val="601"/>
              </a:spcAft>
              <a:tabLst>
                <a:tab pos="808134" algn="l"/>
              </a:tabLst>
              <a:defRPr sz="1300"/>
            </a:lvl4pPr>
            <a:lvl5pPr marL="897045" indent="-177824">
              <a:spcAft>
                <a:spcPts val="601"/>
              </a:spcAft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439038" y="4715435"/>
            <a:ext cx="2599200" cy="175708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257838" y="4715435"/>
            <a:ext cx="2599200" cy="175708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38496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V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CV Slide - Click to edit Master title style</a:t>
            </a:r>
            <a:endParaRPr lang="en-GB" dirty="0"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912312" y="1393542"/>
            <a:ext cx="2160000" cy="21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330774" y="3783387"/>
            <a:ext cx="3323077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4027218" y="1262366"/>
            <a:ext cx="0" cy="515827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330774" y="4131143"/>
            <a:ext cx="3323077" cy="32226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/>
              <a:t>Title goes here</a:t>
            </a:r>
          </a:p>
        </p:txBody>
      </p:sp>
      <p:sp>
        <p:nvSpPr>
          <p:cNvPr id="22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4425442" y="1335947"/>
            <a:ext cx="7431599" cy="5082782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5839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Slide -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Team 1 Slide - Click to edit Master title style</a:t>
            </a:r>
            <a:endParaRPr lang="en-GB" dirty="0"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912315" y="1395321"/>
            <a:ext cx="2160000" cy="21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330777" y="3783387"/>
            <a:ext cx="3323077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332790" y="4267305"/>
            <a:ext cx="3319051" cy="2152633"/>
          </a:xfrm>
          <a:noFill/>
        </p:spPr>
        <p:txBody>
          <a:bodyPr anchor="t"/>
          <a:lstStyle>
            <a:lvl1pPr marL="171454" indent="-171454" algn="l">
              <a:spcAft>
                <a:spcPts val="0"/>
              </a:spcAft>
              <a:buFont typeface="Arial" panose="020B0604020202020204" pitchFamily="34" charset="0"/>
              <a:buChar char="•"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  <a:p>
            <a:pPr lvl="1"/>
            <a:r>
              <a:rPr lang="en-AU" dirty="0"/>
              <a:t>Description</a:t>
            </a:r>
          </a:p>
          <a:p>
            <a:pPr lvl="2"/>
            <a:r>
              <a:rPr lang="en-AU" dirty="0"/>
              <a:t>Description</a:t>
            </a:r>
          </a:p>
        </p:txBody>
      </p:sp>
      <p:sp>
        <p:nvSpPr>
          <p:cNvPr id="17" name="Picture Placeholder 7"/>
          <p:cNvSpPr>
            <a:spLocks noGrp="1" noChangeAspect="1"/>
          </p:cNvSpPr>
          <p:nvPr>
            <p:ph type="pic" sz="quarter" idx="17"/>
          </p:nvPr>
        </p:nvSpPr>
        <p:spPr>
          <a:xfrm>
            <a:off x="5010444" y="1395321"/>
            <a:ext cx="2160000" cy="21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4428906" y="3783668"/>
            <a:ext cx="3323077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sp>
        <p:nvSpPr>
          <p:cNvPr id="23" name="Picture Placeholder 7"/>
          <p:cNvSpPr>
            <a:spLocks noGrp="1" noChangeAspect="1"/>
          </p:cNvSpPr>
          <p:nvPr>
            <p:ph type="pic" sz="quarter" idx="20"/>
          </p:nvPr>
        </p:nvSpPr>
        <p:spPr>
          <a:xfrm>
            <a:off x="9116974" y="1395321"/>
            <a:ext cx="2160000" cy="21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1" hasCustomPrompt="1"/>
          </p:nvPr>
        </p:nvSpPr>
        <p:spPr>
          <a:xfrm>
            <a:off x="8535436" y="3783387"/>
            <a:ext cx="3323077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4027218" y="1262358"/>
            <a:ext cx="0" cy="51840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8142709" y="1262358"/>
            <a:ext cx="0" cy="51840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8537449" y="4267294"/>
            <a:ext cx="3319051" cy="2179064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33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4430919" y="4267304"/>
            <a:ext cx="3319051" cy="2179065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1168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Slide - 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Team 2 Slide - Click to edit Master title style</a:t>
            </a:r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340105" y="3586162"/>
            <a:ext cx="2438170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3362821" y="3586443"/>
            <a:ext cx="2438170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1" hasCustomPrompt="1"/>
          </p:nvPr>
        </p:nvSpPr>
        <p:spPr>
          <a:xfrm>
            <a:off x="6400973" y="3586162"/>
            <a:ext cx="2438170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9432088" y="3586162"/>
            <a:ext cx="2438170" cy="322262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05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AU" dirty="0"/>
              <a:t>Name goes here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3067306" y="1452281"/>
            <a:ext cx="0" cy="502992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6107113" y="1443503"/>
            <a:ext cx="0" cy="502992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9141321" y="1443503"/>
            <a:ext cx="0" cy="502992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9426786" y="4070068"/>
            <a:ext cx="2448774" cy="2412134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30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34802" y="4070069"/>
            <a:ext cx="2448777" cy="2403356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31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6395671" y="4070078"/>
            <a:ext cx="2448774" cy="2412135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32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3357519" y="4070067"/>
            <a:ext cx="2448774" cy="2412136"/>
          </a:xfrm>
          <a:noFill/>
        </p:spPr>
        <p:txBody>
          <a:bodyPr anchor="t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050" b="0" baseline="0">
                <a:solidFill>
                  <a:schemeClr val="tx1"/>
                </a:solidFill>
              </a:defRPr>
            </a:lvl1pPr>
            <a:lvl2pPr marL="438158" indent="-171454">
              <a:spcAft>
                <a:spcPts val="0"/>
              </a:spcAft>
              <a:buFont typeface="Arial" panose="020B0604020202020204" pitchFamily="34" charset="0"/>
              <a:buChar char="•"/>
              <a:defRPr sz="1050"/>
            </a:lvl2pPr>
            <a:lvl3pPr marL="619136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3pPr>
            <a:lvl4pPr marL="798528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4pPr>
            <a:lvl5pPr marL="977919" indent="-171454">
              <a:spcAft>
                <a:spcPts val="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AU" dirty="0"/>
              <a:t>Description</a:t>
            </a: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25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533190" y="1372517"/>
            <a:ext cx="2052000" cy="205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5" name="Picture Placeholder 7"/>
          <p:cNvSpPr>
            <a:spLocks noGrp="1" noChangeAspect="1"/>
          </p:cNvSpPr>
          <p:nvPr>
            <p:ph type="pic" sz="quarter" idx="30"/>
          </p:nvPr>
        </p:nvSpPr>
        <p:spPr>
          <a:xfrm>
            <a:off x="3555906" y="1376363"/>
            <a:ext cx="2052000" cy="205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6" name="Picture Placeholder 7"/>
          <p:cNvSpPr>
            <a:spLocks noGrp="1" noChangeAspect="1"/>
          </p:cNvSpPr>
          <p:nvPr>
            <p:ph type="pic" sz="quarter" idx="31"/>
          </p:nvPr>
        </p:nvSpPr>
        <p:spPr>
          <a:xfrm>
            <a:off x="6594058" y="1376363"/>
            <a:ext cx="2052000" cy="205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7" name="Picture Placeholder 7"/>
          <p:cNvSpPr>
            <a:spLocks noGrp="1" noChangeAspect="1"/>
          </p:cNvSpPr>
          <p:nvPr>
            <p:ph type="pic" sz="quarter" idx="32"/>
          </p:nvPr>
        </p:nvSpPr>
        <p:spPr>
          <a:xfrm>
            <a:off x="9625173" y="1376363"/>
            <a:ext cx="2052000" cy="205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rnd">
            <a:noFill/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wrap="square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715645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34964" y="1649505"/>
            <a:ext cx="11522076" cy="4814048"/>
          </a:xfrm>
        </p:spPr>
        <p:txBody>
          <a:bodyPr/>
          <a:lstStyle>
            <a:lvl1pPr marL="342906" indent="-342906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609639" indent="-342906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884311" indent="-342906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3pPr>
            <a:lvl4pPr marL="1151041" indent="-342906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4pPr>
            <a:lvl5pPr marL="1074865" indent="0">
              <a:buClr>
                <a:schemeClr val="accent5"/>
              </a:buClr>
              <a:buFont typeface="Arial" panose="020B0604020202020204" pitchFamily="34" charset="0"/>
              <a:buNone/>
              <a:defRPr/>
            </a:lvl5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08192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00" y="334804"/>
            <a:ext cx="10031713" cy="31543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2" y="681550"/>
            <a:ext cx="10031712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56424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4"/>
          </p:nvPr>
        </p:nvSpPr>
        <p:spPr>
          <a:xfrm>
            <a:off x="334115" y="1344612"/>
            <a:ext cx="11523785" cy="5101011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r>
              <a:rPr lang="en-US"/>
              <a:t>Click icon to add table</a:t>
            </a:r>
            <a:endParaRPr lang="en-A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11521785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03185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9"/>
          </p:nvPr>
        </p:nvSpPr>
        <p:spPr>
          <a:xfrm>
            <a:off x="485474" y="2420471"/>
            <a:ext cx="2438400" cy="4043082"/>
          </a:xfrm>
        </p:spPr>
        <p:txBody>
          <a:bodyPr/>
          <a:lstStyle>
            <a:lvl1pPr marL="179392" indent="-179392">
              <a:spcAft>
                <a:spcPts val="600"/>
              </a:spcAft>
              <a:defRPr sz="1000"/>
            </a:lvl1pPr>
            <a:lvl2pPr marL="358782" indent="-179392">
              <a:spcAft>
                <a:spcPts val="600"/>
              </a:spcAft>
              <a:defRPr sz="1000"/>
            </a:lvl2pPr>
            <a:lvl3pPr marL="538173" indent="-163517">
              <a:spcAft>
                <a:spcPts val="600"/>
              </a:spcAft>
              <a:defRPr sz="900"/>
            </a:lvl3pPr>
            <a:lvl4pPr marL="717564" indent="-163517">
              <a:spcAft>
                <a:spcPts val="600"/>
              </a:spcAft>
              <a:defRPr sz="900"/>
            </a:lvl4pPr>
            <a:lvl5pPr marL="896955" indent="-179392">
              <a:spcAft>
                <a:spcPts val="600"/>
              </a:spcAft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0"/>
          </p:nvPr>
        </p:nvSpPr>
        <p:spPr>
          <a:xfrm>
            <a:off x="3210745" y="2420471"/>
            <a:ext cx="2438400" cy="4043082"/>
          </a:xfrm>
        </p:spPr>
        <p:txBody>
          <a:bodyPr/>
          <a:lstStyle>
            <a:lvl1pPr marL="179392" indent="-179392">
              <a:spcAft>
                <a:spcPts val="600"/>
              </a:spcAft>
              <a:defRPr sz="1000"/>
            </a:lvl1pPr>
            <a:lvl2pPr marL="358782" indent="-179392">
              <a:spcAft>
                <a:spcPts val="600"/>
              </a:spcAft>
              <a:defRPr sz="1000"/>
            </a:lvl2pPr>
            <a:lvl3pPr marL="538173" indent="-163517">
              <a:spcAft>
                <a:spcPts val="600"/>
              </a:spcAft>
              <a:defRPr sz="900"/>
            </a:lvl3pPr>
            <a:lvl4pPr marL="717564" indent="-163517">
              <a:spcAft>
                <a:spcPts val="600"/>
              </a:spcAft>
              <a:defRPr sz="900"/>
            </a:lvl4pPr>
            <a:lvl5pPr marL="896955" indent="-179392">
              <a:spcAft>
                <a:spcPts val="600"/>
              </a:spcAft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1"/>
          </p:nvPr>
        </p:nvSpPr>
        <p:spPr>
          <a:xfrm>
            <a:off x="5936015" y="2420471"/>
            <a:ext cx="2438400" cy="4043082"/>
          </a:xfrm>
        </p:spPr>
        <p:txBody>
          <a:bodyPr/>
          <a:lstStyle>
            <a:lvl1pPr marL="179392" indent="-179392">
              <a:spcAft>
                <a:spcPts val="600"/>
              </a:spcAft>
              <a:defRPr sz="1000"/>
            </a:lvl1pPr>
            <a:lvl2pPr marL="358782" indent="-179392">
              <a:spcAft>
                <a:spcPts val="600"/>
              </a:spcAft>
              <a:defRPr sz="1000"/>
            </a:lvl2pPr>
            <a:lvl3pPr marL="538173" indent="-163517">
              <a:spcAft>
                <a:spcPts val="600"/>
              </a:spcAft>
              <a:defRPr sz="900"/>
            </a:lvl3pPr>
            <a:lvl4pPr marL="717564" indent="-163517">
              <a:spcAft>
                <a:spcPts val="600"/>
              </a:spcAft>
              <a:defRPr sz="900"/>
            </a:lvl4pPr>
            <a:lvl5pPr marL="896955" indent="-179392">
              <a:spcAft>
                <a:spcPts val="600"/>
              </a:spcAft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22"/>
          </p:nvPr>
        </p:nvSpPr>
        <p:spPr>
          <a:xfrm>
            <a:off x="8661285" y="2420471"/>
            <a:ext cx="2438400" cy="4043082"/>
          </a:xfrm>
        </p:spPr>
        <p:txBody>
          <a:bodyPr/>
          <a:lstStyle>
            <a:lvl1pPr marL="179392" indent="-179392">
              <a:spcAft>
                <a:spcPts val="600"/>
              </a:spcAft>
              <a:defRPr sz="1000"/>
            </a:lvl1pPr>
            <a:lvl2pPr marL="358782" indent="-179392">
              <a:spcAft>
                <a:spcPts val="600"/>
              </a:spcAft>
              <a:defRPr sz="1000"/>
            </a:lvl2pPr>
            <a:lvl3pPr marL="538173" indent="-163517">
              <a:spcAft>
                <a:spcPts val="600"/>
              </a:spcAft>
              <a:defRPr sz="900"/>
            </a:lvl3pPr>
            <a:lvl4pPr marL="717564" indent="-163517">
              <a:spcAft>
                <a:spcPts val="600"/>
              </a:spcAft>
              <a:defRPr sz="900"/>
            </a:lvl4pPr>
            <a:lvl5pPr marL="896955" indent="-179392">
              <a:spcAft>
                <a:spcPts val="600"/>
              </a:spcAft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SmartArt Placeholder 16"/>
          <p:cNvSpPr>
            <a:spLocks noGrp="1"/>
          </p:cNvSpPr>
          <p:nvPr>
            <p:ph type="dgm" sz="quarter" idx="23"/>
          </p:nvPr>
        </p:nvSpPr>
        <p:spPr>
          <a:xfrm>
            <a:off x="334800" y="815976"/>
            <a:ext cx="11522238" cy="1308660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A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6209216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4800" y="334804"/>
            <a:ext cx="9496034" cy="31543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Case Study Slide 1 - Click to edit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34108" y="1273175"/>
            <a:ext cx="11522929" cy="188072"/>
          </a:xfrm>
        </p:spPr>
        <p:txBody>
          <a:bodyPr/>
          <a:lstStyle>
            <a:lvl1pPr marL="0" indent="0">
              <a:buNone/>
              <a:defRPr sz="12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US" dirty="0"/>
              <a:t>Overview</a:t>
            </a:r>
            <a:r>
              <a:rPr lang="en-AU" dirty="0"/>
              <a:t> Subheading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34108" y="1532968"/>
            <a:ext cx="11522929" cy="833717"/>
          </a:xfrm>
        </p:spPr>
        <p:txBody>
          <a:bodyPr/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AU" dirty="0"/>
              <a:t>Lorem ipsum </a:t>
            </a:r>
            <a:r>
              <a:rPr lang="en-AU" dirty="0" err="1"/>
              <a:t>dolor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consectetur</a:t>
            </a:r>
            <a:r>
              <a:rPr lang="en-AU" dirty="0"/>
              <a:t> </a:t>
            </a:r>
            <a:r>
              <a:rPr lang="en-AU" dirty="0" err="1"/>
              <a:t>adipiscing</a:t>
            </a:r>
            <a:r>
              <a:rPr lang="en-AU" dirty="0"/>
              <a:t> </a:t>
            </a:r>
            <a:r>
              <a:rPr lang="en-AU" dirty="0" err="1"/>
              <a:t>elit</a:t>
            </a:r>
            <a:r>
              <a:rPr lang="en-AU" dirty="0"/>
              <a:t>. </a:t>
            </a:r>
            <a:r>
              <a:rPr lang="en-AU" dirty="0" err="1"/>
              <a:t>Quisque</a:t>
            </a:r>
            <a:r>
              <a:rPr lang="en-AU" dirty="0"/>
              <a:t> </a:t>
            </a:r>
            <a:r>
              <a:rPr lang="en-AU" dirty="0" err="1"/>
              <a:t>facilisis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nibh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 </a:t>
            </a:r>
            <a:r>
              <a:rPr lang="en-AU" dirty="0" err="1"/>
              <a:t>tincidunt</a:t>
            </a:r>
            <a:r>
              <a:rPr lang="en-AU" dirty="0"/>
              <a:t>. </a:t>
            </a:r>
            <a:r>
              <a:rPr lang="en-AU" dirty="0" err="1"/>
              <a:t>Mauris</a:t>
            </a:r>
            <a:r>
              <a:rPr lang="en-AU" dirty="0"/>
              <a:t> in </a:t>
            </a:r>
            <a:r>
              <a:rPr lang="en-AU" dirty="0" err="1"/>
              <a:t>massa</a:t>
            </a:r>
            <a:r>
              <a:rPr lang="en-AU" dirty="0"/>
              <a:t> </a:t>
            </a:r>
            <a:r>
              <a:rPr lang="en-AU" dirty="0" err="1"/>
              <a:t>accumsan</a:t>
            </a:r>
            <a:r>
              <a:rPr lang="en-AU" dirty="0"/>
              <a:t>, </a:t>
            </a:r>
            <a:r>
              <a:rPr lang="en-AU" dirty="0" err="1"/>
              <a:t>ultrices</a:t>
            </a:r>
            <a:r>
              <a:rPr lang="en-AU" dirty="0"/>
              <a:t> </a:t>
            </a:r>
            <a:r>
              <a:rPr lang="en-AU" dirty="0" err="1"/>
              <a:t>leo</a:t>
            </a:r>
            <a:r>
              <a:rPr lang="en-AU" dirty="0"/>
              <a:t> </a:t>
            </a:r>
            <a:r>
              <a:rPr lang="en-AU" dirty="0" err="1"/>
              <a:t>vel</a:t>
            </a:r>
            <a:r>
              <a:rPr lang="en-AU" dirty="0"/>
              <a:t>, </a:t>
            </a:r>
            <a:r>
              <a:rPr lang="en-AU" dirty="0" err="1"/>
              <a:t>tincidunt</a:t>
            </a:r>
            <a:r>
              <a:rPr lang="en-AU" dirty="0"/>
              <a:t> </a:t>
            </a:r>
            <a:r>
              <a:rPr lang="en-AU" dirty="0" err="1"/>
              <a:t>sapien</a:t>
            </a:r>
            <a:r>
              <a:rPr lang="en-AU" dirty="0"/>
              <a:t>. </a:t>
            </a:r>
            <a:r>
              <a:rPr lang="en-AU" dirty="0" err="1"/>
              <a:t>Sed</a:t>
            </a:r>
            <a:r>
              <a:rPr lang="en-AU" dirty="0"/>
              <a:t> id ligula </a:t>
            </a:r>
            <a:r>
              <a:rPr lang="en-AU" dirty="0" err="1"/>
              <a:t>hendrerit</a:t>
            </a:r>
            <a:r>
              <a:rPr lang="en-AU" dirty="0"/>
              <a:t> lorem </a:t>
            </a:r>
            <a:r>
              <a:rPr lang="en-AU" dirty="0" err="1"/>
              <a:t>bibendum</a:t>
            </a:r>
            <a:r>
              <a:rPr lang="en-AU" dirty="0"/>
              <a:t> </a:t>
            </a:r>
            <a:r>
              <a:rPr lang="en-AU" dirty="0" err="1"/>
              <a:t>condimentum</a:t>
            </a:r>
            <a:r>
              <a:rPr lang="en-AU" dirty="0"/>
              <a:t> non et </a:t>
            </a:r>
            <a:r>
              <a:rPr lang="en-AU" dirty="0" err="1"/>
              <a:t>odio</a:t>
            </a:r>
            <a:r>
              <a:rPr lang="en-AU" dirty="0"/>
              <a:t>. Nam a </a:t>
            </a:r>
            <a:r>
              <a:rPr lang="en-AU" dirty="0" err="1"/>
              <a:t>purus</a:t>
            </a:r>
            <a:r>
              <a:rPr lang="en-AU" dirty="0"/>
              <a:t> </a:t>
            </a:r>
            <a:r>
              <a:rPr lang="en-AU" dirty="0" err="1"/>
              <a:t>rhoncus</a:t>
            </a:r>
            <a:r>
              <a:rPr lang="en-AU" dirty="0"/>
              <a:t>, semper </a:t>
            </a:r>
            <a:r>
              <a:rPr lang="en-AU" dirty="0" err="1"/>
              <a:t>nibh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facilisis</a:t>
            </a:r>
            <a:r>
              <a:rPr lang="en-AU" dirty="0"/>
              <a:t> </a:t>
            </a:r>
            <a:r>
              <a:rPr lang="en-AU" dirty="0" err="1"/>
              <a:t>risus</a:t>
            </a:r>
            <a:r>
              <a:rPr lang="en-AU" dirty="0"/>
              <a:t>. Nunc </a:t>
            </a:r>
            <a:r>
              <a:rPr lang="en-AU" dirty="0" err="1"/>
              <a:t>blandit</a:t>
            </a:r>
            <a:r>
              <a:rPr lang="en-AU" dirty="0"/>
              <a:t> quam vitae </a:t>
            </a:r>
            <a:r>
              <a:rPr lang="en-AU" dirty="0" err="1"/>
              <a:t>urna</a:t>
            </a:r>
            <a:r>
              <a:rPr lang="en-AU" dirty="0"/>
              <a:t> </a:t>
            </a:r>
            <a:r>
              <a:rPr lang="en-AU" dirty="0" err="1"/>
              <a:t>vestibulum</a:t>
            </a:r>
            <a:r>
              <a:rPr lang="en-AU" dirty="0"/>
              <a:t> convallis. </a:t>
            </a:r>
            <a:r>
              <a:rPr lang="en-AU" dirty="0" err="1"/>
              <a:t>Nullam</a:t>
            </a:r>
            <a:r>
              <a:rPr lang="en-AU" dirty="0"/>
              <a:t> </a:t>
            </a:r>
            <a:r>
              <a:rPr lang="en-AU" dirty="0" err="1"/>
              <a:t>sollicitudin</a:t>
            </a:r>
            <a:r>
              <a:rPr lang="en-AU" dirty="0"/>
              <a:t> </a:t>
            </a:r>
            <a:r>
              <a:rPr lang="en-AU" dirty="0" err="1"/>
              <a:t>sem</a:t>
            </a:r>
            <a:r>
              <a:rPr lang="en-AU" dirty="0"/>
              <a:t> </a:t>
            </a:r>
            <a:r>
              <a:rPr lang="en-AU" dirty="0" err="1"/>
              <a:t>eget</a:t>
            </a:r>
            <a:r>
              <a:rPr lang="en-AU" dirty="0"/>
              <a:t> </a:t>
            </a:r>
            <a:r>
              <a:rPr lang="en-AU" dirty="0" err="1"/>
              <a:t>sem</a:t>
            </a:r>
            <a:r>
              <a:rPr lang="en-AU" dirty="0"/>
              <a:t> </a:t>
            </a:r>
            <a:r>
              <a:rPr lang="en-AU" dirty="0" err="1"/>
              <a:t>fermentum</a:t>
            </a:r>
            <a:r>
              <a:rPr lang="en-AU" dirty="0"/>
              <a:t> </a:t>
            </a:r>
            <a:r>
              <a:rPr lang="en-AU" dirty="0" err="1"/>
              <a:t>venenatis</a:t>
            </a:r>
            <a:r>
              <a:rPr lang="en-AU" dirty="0"/>
              <a:t>. In </a:t>
            </a:r>
            <a:r>
              <a:rPr lang="en-AU" dirty="0" err="1"/>
              <a:t>justo</a:t>
            </a:r>
            <a:r>
              <a:rPr lang="en-AU" dirty="0"/>
              <a:t> </a:t>
            </a:r>
            <a:r>
              <a:rPr lang="en-AU" dirty="0" err="1"/>
              <a:t>erat</a:t>
            </a:r>
            <a:r>
              <a:rPr lang="en-AU" dirty="0"/>
              <a:t>, </a:t>
            </a:r>
            <a:r>
              <a:rPr lang="en-AU" dirty="0" err="1"/>
              <a:t>ultrices</a:t>
            </a:r>
            <a:r>
              <a:rPr lang="en-AU" dirty="0"/>
              <a:t> et lacus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pellentesque</a:t>
            </a:r>
            <a:r>
              <a:rPr lang="en-AU" dirty="0"/>
              <a:t> </a:t>
            </a:r>
            <a:r>
              <a:rPr lang="en-AU" dirty="0" err="1"/>
              <a:t>lobortis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. </a:t>
            </a:r>
            <a:r>
              <a:rPr lang="en-AU" dirty="0" err="1"/>
              <a:t>Curabitur</a:t>
            </a:r>
            <a:r>
              <a:rPr lang="en-AU" dirty="0"/>
              <a:t> </a:t>
            </a:r>
            <a:r>
              <a:rPr lang="en-AU" dirty="0" err="1"/>
              <a:t>nec</a:t>
            </a:r>
            <a:r>
              <a:rPr lang="en-AU" dirty="0"/>
              <a:t> </a:t>
            </a:r>
            <a:r>
              <a:rPr lang="en-AU" dirty="0" err="1"/>
              <a:t>consectetur</a:t>
            </a:r>
            <a:r>
              <a:rPr lang="en-AU" dirty="0"/>
              <a:t> </a:t>
            </a:r>
            <a:r>
              <a:rPr lang="en-AU" dirty="0" err="1"/>
              <a:t>lectus</a:t>
            </a:r>
            <a:r>
              <a:rPr lang="en-AU" dirty="0"/>
              <a:t>, </a:t>
            </a:r>
            <a:r>
              <a:rPr lang="en-AU" dirty="0" err="1"/>
              <a:t>sed</a:t>
            </a:r>
            <a:r>
              <a:rPr lang="en-AU" dirty="0"/>
              <a:t> </a:t>
            </a:r>
            <a:r>
              <a:rPr lang="en-AU" dirty="0" err="1"/>
              <a:t>consequat</a:t>
            </a:r>
            <a:r>
              <a:rPr lang="en-AU" dirty="0"/>
              <a:t> diam. </a:t>
            </a:r>
            <a:r>
              <a:rPr lang="en-AU" dirty="0" err="1"/>
              <a:t>Etiam</a:t>
            </a:r>
            <a:r>
              <a:rPr lang="en-AU" dirty="0"/>
              <a:t> </a:t>
            </a:r>
            <a:r>
              <a:rPr lang="en-AU" dirty="0" err="1"/>
              <a:t>ut</a:t>
            </a:r>
            <a:r>
              <a:rPr lang="en-AU" dirty="0"/>
              <a:t> </a:t>
            </a:r>
            <a:r>
              <a:rPr lang="en-AU" dirty="0" err="1"/>
              <a:t>lectus</a:t>
            </a:r>
            <a:r>
              <a:rPr lang="en-AU" dirty="0"/>
              <a:t> lacus.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334108" y="2530847"/>
            <a:ext cx="5601676" cy="212363"/>
          </a:xfrm>
        </p:spPr>
        <p:txBody>
          <a:bodyPr/>
          <a:lstStyle>
            <a:lvl1pPr marL="0" indent="0">
              <a:buNone/>
              <a:defRPr sz="12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AU" dirty="0"/>
              <a:t>Subheading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107113" y="2510300"/>
            <a:ext cx="0" cy="399899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334108" y="2824163"/>
            <a:ext cx="5601676" cy="3666284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278443" y="2530847"/>
            <a:ext cx="5601676" cy="212363"/>
          </a:xfrm>
        </p:spPr>
        <p:txBody>
          <a:bodyPr/>
          <a:lstStyle>
            <a:lvl1pPr marL="0" indent="0">
              <a:buNone/>
              <a:defRPr sz="12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AU" dirty="0"/>
              <a:t>Subheading</a:t>
            </a:r>
            <a:endParaRPr lang="en-US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9"/>
          </p:nvPr>
        </p:nvSpPr>
        <p:spPr>
          <a:xfrm>
            <a:off x="6278443" y="2824163"/>
            <a:ext cx="5601676" cy="3666284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0" name="Picture Placeholder 19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984159" y="334974"/>
            <a:ext cx="1873739" cy="763487"/>
          </a:xfrm>
          <a:noFill/>
        </p:spPr>
        <p:txBody>
          <a:bodyPr anchor="ctr"/>
          <a:lstStyle>
            <a:lvl1pPr marL="0" indent="0" algn="ctr">
              <a:spcAft>
                <a:spcPts val="0"/>
              </a:spcAft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AU" dirty="0"/>
              <a:t>Logo </a:t>
            </a:r>
          </a:p>
          <a:p>
            <a:pPr lvl="0"/>
            <a:r>
              <a:rPr lang="en-AU" dirty="0"/>
              <a:t>(if any)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0" y="681550"/>
            <a:ext cx="9496034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3743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363381" y="2510300"/>
            <a:ext cx="3493658" cy="39891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4804" y="334804"/>
            <a:ext cx="9451900" cy="31543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Case Study Slide 2 - Click to edit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34108" y="1273175"/>
            <a:ext cx="11522929" cy="188072"/>
          </a:xfrm>
        </p:spPr>
        <p:txBody>
          <a:bodyPr/>
          <a:lstStyle>
            <a:lvl1pPr marL="0" indent="0">
              <a:buNone/>
              <a:defRPr sz="12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US" dirty="0"/>
              <a:t>Overview</a:t>
            </a:r>
            <a:r>
              <a:rPr lang="en-AU" dirty="0"/>
              <a:t> Subheading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34108" y="1532968"/>
            <a:ext cx="11522929" cy="833717"/>
          </a:xfrm>
        </p:spPr>
        <p:txBody>
          <a:bodyPr/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AU" dirty="0"/>
              <a:t>Lorem ipsum </a:t>
            </a:r>
            <a:r>
              <a:rPr lang="en-AU" dirty="0" err="1"/>
              <a:t>dolor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consectetur</a:t>
            </a:r>
            <a:r>
              <a:rPr lang="en-AU" dirty="0"/>
              <a:t> </a:t>
            </a:r>
            <a:r>
              <a:rPr lang="en-AU" dirty="0" err="1"/>
              <a:t>adipiscing</a:t>
            </a:r>
            <a:r>
              <a:rPr lang="en-AU" dirty="0"/>
              <a:t> </a:t>
            </a:r>
            <a:r>
              <a:rPr lang="en-AU" dirty="0" err="1"/>
              <a:t>elit</a:t>
            </a:r>
            <a:r>
              <a:rPr lang="en-AU" dirty="0"/>
              <a:t>. </a:t>
            </a:r>
            <a:r>
              <a:rPr lang="en-AU" dirty="0" err="1"/>
              <a:t>Quisque</a:t>
            </a:r>
            <a:r>
              <a:rPr lang="en-AU" dirty="0"/>
              <a:t> </a:t>
            </a:r>
            <a:r>
              <a:rPr lang="en-AU" dirty="0" err="1"/>
              <a:t>facilisis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nibh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 </a:t>
            </a:r>
            <a:r>
              <a:rPr lang="en-AU" dirty="0" err="1"/>
              <a:t>tincidunt</a:t>
            </a:r>
            <a:r>
              <a:rPr lang="en-AU" dirty="0"/>
              <a:t>. </a:t>
            </a:r>
            <a:r>
              <a:rPr lang="en-AU" dirty="0" err="1"/>
              <a:t>Mauris</a:t>
            </a:r>
            <a:r>
              <a:rPr lang="en-AU" dirty="0"/>
              <a:t> in </a:t>
            </a:r>
            <a:r>
              <a:rPr lang="en-AU" dirty="0" err="1"/>
              <a:t>massa</a:t>
            </a:r>
            <a:r>
              <a:rPr lang="en-AU" dirty="0"/>
              <a:t> </a:t>
            </a:r>
            <a:r>
              <a:rPr lang="en-AU" dirty="0" err="1"/>
              <a:t>accumsan</a:t>
            </a:r>
            <a:r>
              <a:rPr lang="en-AU" dirty="0"/>
              <a:t>, </a:t>
            </a:r>
            <a:r>
              <a:rPr lang="en-AU" dirty="0" err="1"/>
              <a:t>ultrices</a:t>
            </a:r>
            <a:r>
              <a:rPr lang="en-AU" dirty="0"/>
              <a:t> </a:t>
            </a:r>
            <a:r>
              <a:rPr lang="en-AU" dirty="0" err="1"/>
              <a:t>leo</a:t>
            </a:r>
            <a:r>
              <a:rPr lang="en-AU" dirty="0"/>
              <a:t> </a:t>
            </a:r>
            <a:r>
              <a:rPr lang="en-AU" dirty="0" err="1"/>
              <a:t>vel</a:t>
            </a:r>
            <a:r>
              <a:rPr lang="en-AU" dirty="0"/>
              <a:t>, </a:t>
            </a:r>
            <a:r>
              <a:rPr lang="en-AU" dirty="0" err="1"/>
              <a:t>tincidunt</a:t>
            </a:r>
            <a:r>
              <a:rPr lang="en-AU" dirty="0"/>
              <a:t> </a:t>
            </a:r>
            <a:r>
              <a:rPr lang="en-AU" dirty="0" err="1"/>
              <a:t>sapien</a:t>
            </a:r>
            <a:r>
              <a:rPr lang="en-AU" dirty="0"/>
              <a:t>. </a:t>
            </a:r>
            <a:r>
              <a:rPr lang="en-AU" dirty="0" err="1"/>
              <a:t>Sed</a:t>
            </a:r>
            <a:r>
              <a:rPr lang="en-AU" dirty="0"/>
              <a:t> id ligula </a:t>
            </a:r>
            <a:r>
              <a:rPr lang="en-AU" dirty="0" err="1"/>
              <a:t>hendrerit</a:t>
            </a:r>
            <a:r>
              <a:rPr lang="en-AU" dirty="0"/>
              <a:t> lorem </a:t>
            </a:r>
            <a:r>
              <a:rPr lang="en-AU" dirty="0" err="1"/>
              <a:t>bibendum</a:t>
            </a:r>
            <a:r>
              <a:rPr lang="en-AU" dirty="0"/>
              <a:t> </a:t>
            </a:r>
            <a:r>
              <a:rPr lang="en-AU" dirty="0" err="1"/>
              <a:t>condimentum</a:t>
            </a:r>
            <a:r>
              <a:rPr lang="en-AU" dirty="0"/>
              <a:t> non et </a:t>
            </a:r>
            <a:r>
              <a:rPr lang="en-AU" dirty="0" err="1"/>
              <a:t>odio</a:t>
            </a:r>
            <a:r>
              <a:rPr lang="en-AU" dirty="0"/>
              <a:t>. Nam a </a:t>
            </a:r>
            <a:r>
              <a:rPr lang="en-AU" dirty="0" err="1"/>
              <a:t>purus</a:t>
            </a:r>
            <a:r>
              <a:rPr lang="en-AU" dirty="0"/>
              <a:t> </a:t>
            </a:r>
            <a:r>
              <a:rPr lang="en-AU" dirty="0" err="1"/>
              <a:t>rhoncus</a:t>
            </a:r>
            <a:r>
              <a:rPr lang="en-AU" dirty="0"/>
              <a:t>, semper </a:t>
            </a:r>
            <a:r>
              <a:rPr lang="en-AU" dirty="0" err="1"/>
              <a:t>nibh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facilisis</a:t>
            </a:r>
            <a:r>
              <a:rPr lang="en-AU" dirty="0"/>
              <a:t> </a:t>
            </a:r>
            <a:r>
              <a:rPr lang="en-AU" dirty="0" err="1"/>
              <a:t>risus</a:t>
            </a:r>
            <a:r>
              <a:rPr lang="en-AU" dirty="0"/>
              <a:t>. Nunc </a:t>
            </a:r>
            <a:r>
              <a:rPr lang="en-AU" dirty="0" err="1"/>
              <a:t>blandit</a:t>
            </a:r>
            <a:r>
              <a:rPr lang="en-AU" dirty="0"/>
              <a:t> quam vitae </a:t>
            </a:r>
            <a:r>
              <a:rPr lang="en-AU" dirty="0" err="1"/>
              <a:t>urna</a:t>
            </a:r>
            <a:r>
              <a:rPr lang="en-AU" dirty="0"/>
              <a:t> </a:t>
            </a:r>
            <a:r>
              <a:rPr lang="en-AU" dirty="0" err="1"/>
              <a:t>vestibulum</a:t>
            </a:r>
            <a:r>
              <a:rPr lang="en-AU" dirty="0"/>
              <a:t> convallis. </a:t>
            </a:r>
            <a:r>
              <a:rPr lang="en-AU" dirty="0" err="1"/>
              <a:t>Nullam</a:t>
            </a:r>
            <a:r>
              <a:rPr lang="en-AU" dirty="0"/>
              <a:t> </a:t>
            </a:r>
            <a:r>
              <a:rPr lang="en-AU" dirty="0" err="1"/>
              <a:t>sollicitudin</a:t>
            </a:r>
            <a:r>
              <a:rPr lang="en-AU" dirty="0"/>
              <a:t> </a:t>
            </a:r>
            <a:r>
              <a:rPr lang="en-AU" dirty="0" err="1"/>
              <a:t>sem</a:t>
            </a:r>
            <a:r>
              <a:rPr lang="en-AU" dirty="0"/>
              <a:t> </a:t>
            </a:r>
            <a:r>
              <a:rPr lang="en-AU" dirty="0" err="1"/>
              <a:t>eget</a:t>
            </a:r>
            <a:r>
              <a:rPr lang="en-AU" dirty="0"/>
              <a:t> </a:t>
            </a:r>
            <a:r>
              <a:rPr lang="en-AU" dirty="0" err="1"/>
              <a:t>sem</a:t>
            </a:r>
            <a:r>
              <a:rPr lang="en-AU" dirty="0"/>
              <a:t> </a:t>
            </a:r>
            <a:r>
              <a:rPr lang="en-AU" dirty="0" err="1"/>
              <a:t>fermentum</a:t>
            </a:r>
            <a:r>
              <a:rPr lang="en-AU" dirty="0"/>
              <a:t> </a:t>
            </a:r>
            <a:r>
              <a:rPr lang="en-AU" dirty="0" err="1"/>
              <a:t>venenatis</a:t>
            </a:r>
            <a:r>
              <a:rPr lang="en-AU" dirty="0"/>
              <a:t>. In </a:t>
            </a:r>
            <a:r>
              <a:rPr lang="en-AU" dirty="0" err="1"/>
              <a:t>justo</a:t>
            </a:r>
            <a:r>
              <a:rPr lang="en-AU" dirty="0"/>
              <a:t> </a:t>
            </a:r>
            <a:r>
              <a:rPr lang="en-AU" dirty="0" err="1"/>
              <a:t>erat</a:t>
            </a:r>
            <a:r>
              <a:rPr lang="en-AU" dirty="0"/>
              <a:t>, </a:t>
            </a:r>
            <a:r>
              <a:rPr lang="en-AU" dirty="0" err="1"/>
              <a:t>ultrices</a:t>
            </a:r>
            <a:r>
              <a:rPr lang="en-AU" dirty="0"/>
              <a:t> et lacus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pellentesque</a:t>
            </a:r>
            <a:r>
              <a:rPr lang="en-AU" dirty="0"/>
              <a:t> </a:t>
            </a:r>
            <a:r>
              <a:rPr lang="en-AU" dirty="0" err="1"/>
              <a:t>lobortis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. </a:t>
            </a:r>
            <a:r>
              <a:rPr lang="en-AU" dirty="0" err="1"/>
              <a:t>Curabitur</a:t>
            </a:r>
            <a:r>
              <a:rPr lang="en-AU" dirty="0"/>
              <a:t> </a:t>
            </a:r>
            <a:r>
              <a:rPr lang="en-AU" dirty="0" err="1"/>
              <a:t>nec</a:t>
            </a:r>
            <a:r>
              <a:rPr lang="en-AU" dirty="0"/>
              <a:t> </a:t>
            </a:r>
            <a:r>
              <a:rPr lang="en-AU" dirty="0" err="1"/>
              <a:t>consectetur</a:t>
            </a:r>
            <a:r>
              <a:rPr lang="en-AU" dirty="0"/>
              <a:t> </a:t>
            </a:r>
            <a:r>
              <a:rPr lang="en-AU" dirty="0" err="1"/>
              <a:t>lectus</a:t>
            </a:r>
            <a:r>
              <a:rPr lang="en-AU" dirty="0"/>
              <a:t>, </a:t>
            </a:r>
            <a:r>
              <a:rPr lang="en-AU" dirty="0" err="1"/>
              <a:t>sed</a:t>
            </a:r>
            <a:r>
              <a:rPr lang="en-AU" dirty="0"/>
              <a:t> </a:t>
            </a:r>
            <a:r>
              <a:rPr lang="en-AU" dirty="0" err="1"/>
              <a:t>consequat</a:t>
            </a:r>
            <a:r>
              <a:rPr lang="en-AU" dirty="0"/>
              <a:t> diam. </a:t>
            </a:r>
            <a:r>
              <a:rPr lang="en-AU" dirty="0" err="1"/>
              <a:t>Etiam</a:t>
            </a:r>
            <a:r>
              <a:rPr lang="en-AU" dirty="0"/>
              <a:t> </a:t>
            </a:r>
            <a:r>
              <a:rPr lang="en-AU" dirty="0" err="1"/>
              <a:t>ut</a:t>
            </a:r>
            <a:r>
              <a:rPr lang="en-AU" dirty="0"/>
              <a:t> </a:t>
            </a:r>
            <a:r>
              <a:rPr lang="en-AU" dirty="0" err="1"/>
              <a:t>lectus</a:t>
            </a:r>
            <a:r>
              <a:rPr lang="en-AU" dirty="0"/>
              <a:t> lacus.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334108" y="2530847"/>
            <a:ext cx="7466730" cy="293327"/>
          </a:xfrm>
        </p:spPr>
        <p:txBody>
          <a:bodyPr/>
          <a:lstStyle>
            <a:lvl1pPr marL="0" indent="0">
              <a:buNone/>
              <a:defRPr sz="12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pPr lvl="0"/>
            <a:r>
              <a:rPr lang="en-AU" dirty="0"/>
              <a:t>Subheading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082108" y="2510300"/>
            <a:ext cx="0" cy="3989772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334108" y="2824173"/>
            <a:ext cx="7466730" cy="3657831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8528884" y="2635635"/>
            <a:ext cx="3177644" cy="3729317"/>
          </a:xfrm>
          <a:noFill/>
        </p:spPr>
        <p:txBody>
          <a:bodyPr/>
          <a:lstStyle>
            <a:lvl1pPr marL="0" indent="0">
              <a:buFontTx/>
              <a:buNone/>
              <a:defRPr sz="1400">
                <a:solidFill>
                  <a:schemeClr val="bg2"/>
                </a:solidFill>
              </a:defRPr>
            </a:lvl1pPr>
            <a:lvl2pPr marL="266732" indent="0">
              <a:buFontTx/>
              <a:buNone/>
              <a:defRPr sz="1100"/>
            </a:lvl2pPr>
            <a:lvl3pPr marL="541405" indent="0">
              <a:buFontTx/>
              <a:buNone/>
              <a:defRPr sz="1050"/>
            </a:lvl3pPr>
            <a:lvl4pPr marL="808135" indent="0">
              <a:buFontTx/>
              <a:buNone/>
              <a:defRPr sz="1050"/>
            </a:lvl4pPr>
            <a:lvl5pPr marL="1074865" indent="0">
              <a:buFontTx/>
              <a:buNone/>
              <a:defRPr sz="1050"/>
            </a:lvl5pPr>
          </a:lstStyle>
          <a:p>
            <a:pPr lvl="0"/>
            <a:r>
              <a:rPr lang="en-US" dirty="0"/>
              <a:t>“</a:t>
            </a:r>
            <a:r>
              <a:rPr lang="en-AU" dirty="0"/>
              <a:t>Lorem ipsum </a:t>
            </a:r>
            <a:r>
              <a:rPr lang="en-AU" dirty="0" err="1"/>
              <a:t>dolor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consectetur</a:t>
            </a:r>
            <a:r>
              <a:rPr lang="en-AU" dirty="0"/>
              <a:t> </a:t>
            </a:r>
            <a:r>
              <a:rPr lang="en-AU" dirty="0" err="1"/>
              <a:t>adipiscing</a:t>
            </a:r>
            <a:r>
              <a:rPr lang="en-AU" dirty="0"/>
              <a:t> </a:t>
            </a:r>
            <a:r>
              <a:rPr lang="en-AU" dirty="0" err="1"/>
              <a:t>elit</a:t>
            </a:r>
            <a:r>
              <a:rPr lang="en-AU" dirty="0"/>
              <a:t>. </a:t>
            </a:r>
            <a:r>
              <a:rPr lang="en-AU" dirty="0" err="1"/>
              <a:t>Quisque</a:t>
            </a:r>
            <a:r>
              <a:rPr lang="en-AU" dirty="0"/>
              <a:t> </a:t>
            </a:r>
            <a:r>
              <a:rPr lang="en-AU" dirty="0" err="1"/>
              <a:t>facilisis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nibh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 </a:t>
            </a:r>
            <a:r>
              <a:rPr lang="en-AU" dirty="0" err="1"/>
              <a:t>tincidunt</a:t>
            </a:r>
            <a:r>
              <a:rPr lang="en-AU" dirty="0"/>
              <a:t>. </a:t>
            </a:r>
            <a:r>
              <a:rPr lang="en-AU" dirty="0" err="1"/>
              <a:t>Mauris</a:t>
            </a:r>
            <a:r>
              <a:rPr lang="en-AU" dirty="0"/>
              <a:t> in </a:t>
            </a:r>
            <a:r>
              <a:rPr lang="en-AU" dirty="0" err="1"/>
              <a:t>massa</a:t>
            </a:r>
            <a:r>
              <a:rPr lang="en-AU" dirty="0"/>
              <a:t> </a:t>
            </a:r>
            <a:r>
              <a:rPr lang="en-AU" dirty="0" err="1"/>
              <a:t>accumsan</a:t>
            </a:r>
            <a:r>
              <a:rPr lang="en-AU" dirty="0"/>
              <a:t>, </a:t>
            </a:r>
            <a:r>
              <a:rPr lang="en-AU" dirty="0" err="1"/>
              <a:t>ultrices</a:t>
            </a:r>
            <a:r>
              <a:rPr lang="en-AU" dirty="0"/>
              <a:t> </a:t>
            </a:r>
            <a:r>
              <a:rPr lang="en-AU" dirty="0" err="1"/>
              <a:t>leo</a:t>
            </a:r>
            <a:r>
              <a:rPr lang="en-AU" dirty="0"/>
              <a:t> </a:t>
            </a:r>
            <a:r>
              <a:rPr lang="en-AU" dirty="0" err="1"/>
              <a:t>vel</a:t>
            </a:r>
            <a:r>
              <a:rPr lang="en-AU" dirty="0"/>
              <a:t>, </a:t>
            </a:r>
            <a:r>
              <a:rPr lang="en-AU" dirty="0" err="1"/>
              <a:t>tincidunt</a:t>
            </a:r>
            <a:r>
              <a:rPr lang="en-AU" dirty="0"/>
              <a:t> </a:t>
            </a:r>
            <a:r>
              <a:rPr lang="en-AU" dirty="0" err="1"/>
              <a:t>sapien</a:t>
            </a:r>
            <a:r>
              <a:rPr lang="en-AU" dirty="0"/>
              <a:t>. </a:t>
            </a:r>
            <a:r>
              <a:rPr lang="en-AU" dirty="0" err="1"/>
              <a:t>Sed</a:t>
            </a:r>
            <a:r>
              <a:rPr lang="en-AU" dirty="0"/>
              <a:t> id ligula </a:t>
            </a:r>
            <a:r>
              <a:rPr lang="en-AU" dirty="0" err="1"/>
              <a:t>hendrerit</a:t>
            </a:r>
            <a:r>
              <a:rPr lang="en-AU" dirty="0"/>
              <a:t> lorem </a:t>
            </a:r>
            <a:r>
              <a:rPr lang="en-AU" dirty="0" err="1"/>
              <a:t>bibendum</a:t>
            </a:r>
            <a:r>
              <a:rPr lang="en-AU" dirty="0"/>
              <a:t> </a:t>
            </a:r>
            <a:r>
              <a:rPr lang="en-AU" dirty="0" err="1"/>
              <a:t>condimentum</a:t>
            </a:r>
            <a:r>
              <a:rPr lang="en-AU" dirty="0"/>
              <a:t> non et </a:t>
            </a:r>
            <a:r>
              <a:rPr lang="en-AU" dirty="0" err="1"/>
              <a:t>odio</a:t>
            </a:r>
            <a:r>
              <a:rPr lang="en-AU" dirty="0"/>
              <a:t>. Nam a </a:t>
            </a:r>
            <a:r>
              <a:rPr lang="en-AU" dirty="0" err="1"/>
              <a:t>purus</a:t>
            </a:r>
            <a:r>
              <a:rPr lang="en-AU" dirty="0"/>
              <a:t> </a:t>
            </a:r>
            <a:r>
              <a:rPr lang="en-AU" dirty="0" err="1"/>
              <a:t>rhoncus</a:t>
            </a:r>
            <a:r>
              <a:rPr lang="en-AU" dirty="0"/>
              <a:t>, semper </a:t>
            </a:r>
            <a:r>
              <a:rPr lang="en-AU" dirty="0" err="1"/>
              <a:t>nibh</a:t>
            </a:r>
            <a:r>
              <a:rPr lang="en-AU" dirty="0"/>
              <a:t> sit </a:t>
            </a:r>
            <a:r>
              <a:rPr lang="en-AU" dirty="0" err="1"/>
              <a:t>amet</a:t>
            </a:r>
            <a:r>
              <a:rPr lang="en-AU" dirty="0"/>
              <a:t>, </a:t>
            </a:r>
            <a:r>
              <a:rPr lang="en-AU" dirty="0" err="1"/>
              <a:t>facilisis</a:t>
            </a:r>
            <a:r>
              <a:rPr lang="en-AU" dirty="0"/>
              <a:t> </a:t>
            </a:r>
            <a:r>
              <a:rPr lang="en-AU" dirty="0" err="1"/>
              <a:t>risus</a:t>
            </a:r>
            <a:r>
              <a:rPr lang="en-AU" dirty="0"/>
              <a:t>. Nunc </a:t>
            </a:r>
            <a:r>
              <a:rPr lang="en-AU" dirty="0" err="1"/>
              <a:t>blandit</a:t>
            </a:r>
            <a:r>
              <a:rPr lang="en-AU" dirty="0"/>
              <a:t> quam vitae </a:t>
            </a:r>
            <a:r>
              <a:rPr lang="en-AU" dirty="0" err="1"/>
              <a:t>urna</a:t>
            </a:r>
            <a:r>
              <a:rPr lang="en-AU" dirty="0"/>
              <a:t> </a:t>
            </a:r>
            <a:r>
              <a:rPr lang="en-AU" dirty="0" err="1"/>
              <a:t>vestibulum</a:t>
            </a:r>
            <a:r>
              <a:rPr lang="en-AU" dirty="0"/>
              <a:t> convallis.”</a:t>
            </a:r>
          </a:p>
        </p:txBody>
      </p:sp>
      <p:sp>
        <p:nvSpPr>
          <p:cNvPr id="15" name="Picture Placeholder 19"/>
          <p:cNvSpPr>
            <a:spLocks noGrp="1"/>
          </p:cNvSpPr>
          <p:nvPr>
            <p:ph type="pic" sz="quarter" idx="20" hasCustomPrompt="1"/>
          </p:nvPr>
        </p:nvSpPr>
        <p:spPr>
          <a:xfrm>
            <a:off x="9984159" y="334974"/>
            <a:ext cx="1873739" cy="763487"/>
          </a:xfrm>
        </p:spPr>
        <p:txBody>
          <a:bodyPr anchor="ctr"/>
          <a:lstStyle>
            <a:lvl1pPr marL="0" indent="0" algn="ctr">
              <a:spcAft>
                <a:spcPts val="0"/>
              </a:spcAft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AU" dirty="0"/>
              <a:t>Logo</a:t>
            </a:r>
          </a:p>
          <a:p>
            <a:pPr lvl="0"/>
            <a:r>
              <a:rPr lang="en-AU" dirty="0"/>
              <a:t>(if any)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4" y="6654089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99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3" y="6654089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 dirty="0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681550"/>
            <a:ext cx="9451899" cy="416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6732" indent="0">
              <a:buNone/>
              <a:defRPr/>
            </a:lvl2pPr>
            <a:lvl3pPr marL="541405" indent="0">
              <a:buNone/>
              <a:defRPr/>
            </a:lvl3pPr>
            <a:lvl4pPr marL="808135" indent="0">
              <a:buNone/>
              <a:defRPr/>
            </a:lvl4pPr>
            <a:lvl5pPr marL="1074865" indent="0">
              <a:buNone/>
              <a:defRPr/>
            </a:lvl5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2067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334801" y="6510650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99" dirty="0">
                <a:solidFill>
                  <a:prstClr val="white"/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8475788" y="6510645"/>
            <a:ext cx="3303292" cy="3473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prstClr val="white"/>
                </a:solidFill>
              </a:rPr>
              <a:t>www.thepalladiumgroup.com</a:t>
            </a:r>
            <a:endParaRPr lang="en-GB" sz="1000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4775200"/>
            <a:ext cx="6805246" cy="127793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Contact Details (if any)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63" y="2862657"/>
            <a:ext cx="9298474" cy="112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23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 - Blac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334801" y="6510650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99" dirty="0">
                <a:solidFill>
                  <a:prstClr val="white"/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8475788" y="6510645"/>
            <a:ext cx="3303292" cy="3473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prstClr val="white"/>
                </a:solidFill>
              </a:rPr>
              <a:t>www.thepalladiumgroup.com</a:t>
            </a:r>
            <a:endParaRPr lang="en-GB" sz="1000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4775200"/>
            <a:ext cx="6805246" cy="127793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dirty="0"/>
              <a:t>Contact Details (if any)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63" y="2862657"/>
            <a:ext cx="9298474" cy="112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96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334801" y="6510650"/>
            <a:ext cx="1360834" cy="1229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99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8475788" y="6510645"/>
            <a:ext cx="3303292" cy="3473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rgbClr val="000000">
                    <a:lumMod val="50000"/>
                    <a:lumOff val="50000"/>
                  </a:srgbClr>
                </a:solidFill>
              </a:rPr>
              <a:t>www.thepalladiumgroup.com</a:t>
            </a:r>
            <a:endParaRPr lang="en-GB" sz="10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34801" y="4775200"/>
            <a:ext cx="6805246" cy="127793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/>
              <a:t>Contact Details (if any)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lum bright="-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63" y="2868450"/>
            <a:ext cx="9298474" cy="112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366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FC0D-32E0-495D-95C7-F73EC4B4F173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E7F4-F75C-4029-A577-0D45208DE62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69560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946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3D14-022B-FC47-836C-1297939AB58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95946" y="309966"/>
            <a:ext cx="2216257" cy="92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1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 /><Relationship Id="rId13" Type="http://schemas.openxmlformats.org/officeDocument/2006/relationships/slideLayout" Target="../slideLayouts/slideLayout30.xml" /><Relationship Id="rId18" Type="http://schemas.openxmlformats.org/officeDocument/2006/relationships/slideLayout" Target="../slideLayouts/slideLayout35.xml" /><Relationship Id="rId26" Type="http://schemas.openxmlformats.org/officeDocument/2006/relationships/slideLayout" Target="../slideLayouts/slideLayout43.xml" /><Relationship Id="rId3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38.xml" /><Relationship Id="rId7" Type="http://schemas.openxmlformats.org/officeDocument/2006/relationships/slideLayout" Target="../slideLayouts/slideLayout24.xml" /><Relationship Id="rId12" Type="http://schemas.openxmlformats.org/officeDocument/2006/relationships/slideLayout" Target="../slideLayouts/slideLayout29.xml" /><Relationship Id="rId17" Type="http://schemas.openxmlformats.org/officeDocument/2006/relationships/slideLayout" Target="../slideLayouts/slideLayout34.xml" /><Relationship Id="rId25" Type="http://schemas.openxmlformats.org/officeDocument/2006/relationships/slideLayout" Target="../slideLayouts/slideLayout42.xml" /><Relationship Id="rId33" Type="http://schemas.openxmlformats.org/officeDocument/2006/relationships/theme" Target="../theme/theme2.xml" /><Relationship Id="rId2" Type="http://schemas.openxmlformats.org/officeDocument/2006/relationships/slideLayout" Target="../slideLayouts/slideLayout19.xml" /><Relationship Id="rId16" Type="http://schemas.openxmlformats.org/officeDocument/2006/relationships/slideLayout" Target="../slideLayouts/slideLayout33.xml" /><Relationship Id="rId20" Type="http://schemas.openxmlformats.org/officeDocument/2006/relationships/slideLayout" Target="../slideLayouts/slideLayout37.xml" /><Relationship Id="rId29" Type="http://schemas.openxmlformats.org/officeDocument/2006/relationships/slideLayout" Target="../slideLayouts/slideLayout46.xml" /><Relationship Id="rId1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8.xml" /><Relationship Id="rId24" Type="http://schemas.openxmlformats.org/officeDocument/2006/relationships/slideLayout" Target="../slideLayouts/slideLayout41.xml" /><Relationship Id="rId32" Type="http://schemas.openxmlformats.org/officeDocument/2006/relationships/slideLayout" Target="../slideLayouts/slideLayout49.xml" /><Relationship Id="rId5" Type="http://schemas.openxmlformats.org/officeDocument/2006/relationships/slideLayout" Target="../slideLayouts/slideLayout22.xml" /><Relationship Id="rId15" Type="http://schemas.openxmlformats.org/officeDocument/2006/relationships/slideLayout" Target="../slideLayouts/slideLayout32.xml" /><Relationship Id="rId23" Type="http://schemas.openxmlformats.org/officeDocument/2006/relationships/slideLayout" Target="../slideLayouts/slideLayout40.xml" /><Relationship Id="rId28" Type="http://schemas.openxmlformats.org/officeDocument/2006/relationships/slideLayout" Target="../slideLayouts/slideLayout45.xml" /><Relationship Id="rId10" Type="http://schemas.openxmlformats.org/officeDocument/2006/relationships/slideLayout" Target="../slideLayouts/slideLayout27.xml" /><Relationship Id="rId19" Type="http://schemas.openxmlformats.org/officeDocument/2006/relationships/slideLayout" Target="../slideLayouts/slideLayout36.xml" /><Relationship Id="rId31" Type="http://schemas.openxmlformats.org/officeDocument/2006/relationships/slideLayout" Target="../slideLayouts/slideLayout48.xml" /><Relationship Id="rId4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6.xml" /><Relationship Id="rId14" Type="http://schemas.openxmlformats.org/officeDocument/2006/relationships/slideLayout" Target="../slideLayouts/slideLayout31.xml" /><Relationship Id="rId22" Type="http://schemas.openxmlformats.org/officeDocument/2006/relationships/slideLayout" Target="../slideLayouts/slideLayout39.xml" /><Relationship Id="rId27" Type="http://schemas.openxmlformats.org/officeDocument/2006/relationships/slideLayout" Target="../slideLayouts/slideLayout44.xml" /><Relationship Id="rId30" Type="http://schemas.openxmlformats.org/officeDocument/2006/relationships/slideLayout" Target="../slideLayouts/slideLayout47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2F6CF-2FD7-43E6-9110-74857849FA39}" type="datetimeFigureOut">
              <a:rPr lang="en-AU" smtClean="0"/>
              <a:t>23/11/2021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AE8B6-174F-4CEB-BAEC-BAD014D6D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28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5" r:id="rId13"/>
    <p:sldLayoutId id="2147483696" r:id="rId14"/>
    <p:sldLayoutId id="2147483698" r:id="rId15"/>
    <p:sldLayoutId id="2147483699" r:id="rId16"/>
    <p:sldLayoutId id="214748370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802" y="334807"/>
            <a:ext cx="11522238" cy="3154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803" y="1393200"/>
            <a:ext cx="11522238" cy="458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316" y="6654081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Palladium Corporate Presentation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801" y="6663109"/>
            <a:ext cx="1360834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GB" sz="800" dirty="0">
                <a:solidFill>
                  <a:srgbClr val="000000">
                    <a:lumMod val="50000"/>
                    <a:lumOff val="50000"/>
                  </a:srgbClr>
                </a:solidFill>
                <a:cs typeface="Arial" panose="020B0604020202020204" pitchFamily="34" charset="0"/>
              </a:rPr>
              <a:t>© Palladium 2017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1875" y="6654081"/>
            <a:ext cx="645169" cy="141167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- </a:t>
            </a:r>
            <a:fld id="{C05884CA-5403-4569-B873-2F7B596D59BB}" type="slidenum"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r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t> -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67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</p:sldLayoutIdLst>
  <p:hf hdr="0" dt="0"/>
  <p:txStyles>
    <p:titleStyle>
      <a:lvl1pPr algn="l" defTabSz="914491" rtl="0" eaLnBrk="1" latinLnBrk="0" hangingPunct="1">
        <a:lnSpc>
          <a:spcPct val="90000"/>
        </a:lnSpc>
        <a:spcBef>
          <a:spcPct val="0"/>
        </a:spcBef>
        <a:buNone/>
        <a:defRPr sz="220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91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220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09627" indent="-342900" algn="l" defTabSz="914491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220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84294" indent="-342900" algn="l" defTabSz="914491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51020" indent="-342900" algn="l" defTabSz="914491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4"/>
        </a:buClr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17745" indent="-342900" algn="l" defTabSz="914491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5"/>
        </a:buClr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852" indent="-228622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9" indent="-228622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2" indent="-228622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2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8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2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71">
          <p15:clr>
            <a:srgbClr val="F26B43"/>
          </p15:clr>
        </p15:guide>
        <p15:guide id="2" pos="6069">
          <p15:clr>
            <a:srgbClr val="F26B43"/>
          </p15:clr>
        </p15:guide>
        <p15:guide id="3" pos="5110">
          <p15:clr>
            <a:srgbClr val="F26B43"/>
          </p15:clr>
        </p15:guide>
        <p15:guide id="4" pos="1020">
          <p15:clr>
            <a:srgbClr val="F26B43"/>
          </p15:clr>
        </p15:guide>
        <p15:guide id="5" orient="horz" pos="867">
          <p15:clr>
            <a:srgbClr val="F26B43"/>
          </p15:clr>
        </p15:guide>
        <p15:guide id="6" orient="horz" pos="210">
          <p15:clr>
            <a:srgbClr val="F26B43"/>
          </p15:clr>
        </p15:guide>
        <p15:guide id="7" pos="211">
          <p15:clr>
            <a:srgbClr val="F26B43"/>
          </p15:clr>
        </p15:guide>
        <p15:guide id="8" pos="7470">
          <p15:clr>
            <a:srgbClr val="F26B43"/>
          </p15:clr>
        </p15:guide>
        <p15:guide id="9" orient="horz" pos="4110">
          <p15:clr>
            <a:srgbClr val="F26B43"/>
          </p15:clr>
        </p15:guide>
        <p15:guide id="10" pos="7242">
          <p15:clr>
            <a:srgbClr val="F26B43"/>
          </p15:clr>
        </p15:guide>
        <p15:guide id="11" pos="665">
          <p15:clr>
            <a:srgbClr val="F26B43"/>
          </p15:clr>
        </p15:guide>
        <p15:guide id="12" orient="horz" pos="1003">
          <p15:clr>
            <a:srgbClr val="F26B43"/>
          </p15:clr>
        </p15:guide>
        <p15:guide id="13" orient="horz" pos="3770">
          <p15:clr>
            <a:srgbClr val="F26B43"/>
          </p15:clr>
        </p15:guide>
        <p15:guide id="14" pos="438">
          <p15:clr>
            <a:srgbClr val="F26B43"/>
          </p15:clr>
        </p15:guide>
        <p15:guide id="15" pos="4067">
          <p15:clr>
            <a:srgbClr val="F26B43"/>
          </p15:clr>
        </p15:guide>
        <p15:guide id="16" pos="3940">
          <p15:clr>
            <a:srgbClr val="F26B43"/>
          </p15:clr>
        </p15:guide>
        <p15:guide id="17" orient="horz" pos="5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7" Type="http://schemas.openxmlformats.org/officeDocument/2006/relationships/image" Target="../media/image1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39.xml" /><Relationship Id="rId6" Type="http://schemas.openxmlformats.org/officeDocument/2006/relationships/image" Target="../media/image11.jpeg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48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1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1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9.jp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1.jpe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13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7.pn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 /><Relationship Id="rId1" Type="http://schemas.openxmlformats.org/officeDocument/2006/relationships/slideLayout" Target="../slideLayouts/slideLayout1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6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41.jpg" /><Relationship Id="rId1" Type="http://schemas.openxmlformats.org/officeDocument/2006/relationships/slideLayout" Target="../slideLayouts/slideLayout14.xml" /><Relationship Id="rId6" Type="http://schemas.openxmlformats.org/officeDocument/2006/relationships/image" Target="../media/image45.png" /><Relationship Id="rId5" Type="http://schemas.openxmlformats.org/officeDocument/2006/relationships/image" Target="../media/image44.jpg" /><Relationship Id="rId4" Type="http://schemas.openxmlformats.org/officeDocument/2006/relationships/image" Target="../media/image43.jp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 /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6.png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7" Type="http://schemas.openxmlformats.org/officeDocument/2006/relationships/image" Target="../media/image45.png" /><Relationship Id="rId2" Type="http://schemas.openxmlformats.org/officeDocument/2006/relationships/image" Target="../media/image47.jpeg" /><Relationship Id="rId1" Type="http://schemas.openxmlformats.org/officeDocument/2006/relationships/slideLayout" Target="../slideLayouts/slideLayout14.xml" /><Relationship Id="rId6" Type="http://schemas.openxmlformats.org/officeDocument/2006/relationships/image" Target="../media/image50.jpeg" /><Relationship Id="rId5" Type="http://schemas.openxmlformats.org/officeDocument/2006/relationships/image" Target="../media/image49.jpg" /><Relationship Id="rId4" Type="http://schemas.microsoft.com/office/2007/relationships/hdphoto" Target="../media/hdphoto1.wdp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4.xml" /><Relationship Id="rId5" Type="http://schemas.openxmlformats.org/officeDocument/2006/relationships/image" Target="../media/image53.png" /><Relationship Id="rId4" Type="http://schemas.openxmlformats.org/officeDocument/2006/relationships/image" Target="../media/image52.png" 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 /><Relationship Id="rId3" Type="http://schemas.openxmlformats.org/officeDocument/2006/relationships/image" Target="../media/image54.png" /><Relationship Id="rId7" Type="http://schemas.openxmlformats.org/officeDocument/2006/relationships/image" Target="../media/image56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4.xml" /><Relationship Id="rId6" Type="http://schemas.openxmlformats.org/officeDocument/2006/relationships/image" Target="../media/image55.png" /><Relationship Id="rId5" Type="http://schemas.openxmlformats.org/officeDocument/2006/relationships/hyperlink" Target="https://www.worldbank.org/en/topic/education/publication/the-covid19-pandemic-shocks-to-education-and-policy-responses" TargetMode="External" /><Relationship Id="rId4" Type="http://schemas.microsoft.com/office/2007/relationships/hdphoto" Target="../media/hdphoto2.wdp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7.xml" /><Relationship Id="rId5" Type="http://schemas.openxmlformats.org/officeDocument/2006/relationships/image" Target="../media/image60.png" /><Relationship Id="rId4" Type="http://schemas.openxmlformats.org/officeDocument/2006/relationships/image" Target="../media/image59.pn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4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4.xml" /><Relationship Id="rId6" Type="http://schemas.microsoft.com/office/2007/relationships/hdphoto" Target="../media/hdphoto4.wdp" /><Relationship Id="rId5" Type="http://schemas.openxmlformats.org/officeDocument/2006/relationships/image" Target="../media/image63.png" /><Relationship Id="rId4" Type="http://schemas.microsoft.com/office/2007/relationships/hdphoto" Target="../media/hdphoto3.wdp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4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7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7" Type="http://schemas.openxmlformats.org/officeDocument/2006/relationships/image" Target="../media/image45.png" /><Relationship Id="rId2" Type="http://schemas.openxmlformats.org/officeDocument/2006/relationships/image" Target="../media/image66.jpeg" /><Relationship Id="rId1" Type="http://schemas.openxmlformats.org/officeDocument/2006/relationships/slideLayout" Target="../slideLayouts/slideLayout14.xml" /><Relationship Id="rId6" Type="http://schemas.microsoft.com/office/2007/relationships/hdphoto" Target="../media/hdphoto5.wdp" /><Relationship Id="rId5" Type="http://schemas.openxmlformats.org/officeDocument/2006/relationships/image" Target="../media/image68.png" /><Relationship Id="rId4" Type="http://schemas.openxmlformats.org/officeDocument/2006/relationships/image" Target="../media/image67.jpg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 /><Relationship Id="rId2" Type="http://schemas.openxmlformats.org/officeDocument/2006/relationships/image" Target="../media/image69.jpeg" /><Relationship Id="rId1" Type="http://schemas.openxmlformats.org/officeDocument/2006/relationships/slideLayout" Target="../slideLayouts/slideLayout1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 /><Relationship Id="rId1" Type="http://schemas.openxmlformats.org/officeDocument/2006/relationships/slideLayout" Target="../slideLayouts/slideLayout1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 /><Relationship Id="rId1" Type="http://schemas.openxmlformats.org/officeDocument/2006/relationships/slideLayout" Target="../slideLayouts/slideLayout7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 /><Relationship Id="rId2" Type="http://schemas.openxmlformats.org/officeDocument/2006/relationships/image" Target="../media/image73.jpeg" /><Relationship Id="rId1" Type="http://schemas.openxmlformats.org/officeDocument/2006/relationships/slideLayout" Target="../slideLayouts/slideLayout7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 /><Relationship Id="rId1" Type="http://schemas.openxmlformats.org/officeDocument/2006/relationships/slideLayout" Target="../slideLayouts/slideLayout7.xml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76.jpeg" 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 /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12.xml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 /><Relationship Id="rId2" Type="http://schemas.openxmlformats.org/officeDocument/2006/relationships/image" Target="../media/image80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70.png" /><Relationship Id="rId4" Type="http://schemas.openxmlformats.org/officeDocument/2006/relationships/image" Target="../media/image74.jpeg" 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 /><Relationship Id="rId1" Type="http://schemas.openxmlformats.org/officeDocument/2006/relationships/slideLayout" Target="../slideLayouts/slideLayout12.xml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 /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1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FB889-8336-4037-9474-14F3179EE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99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Palladium Corporate Presentation</a:t>
            </a:r>
            <a:endParaRPr kumimoji="0" lang="en-GB" sz="799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7C561-4956-4016-AC26-0C8294516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99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fld id="{C05884CA-5403-4569-B873-2F7B596D59BB}" type="slidenum">
              <a:rPr kumimoji="0" lang="en-GB" sz="799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r>
              <a:rPr kumimoji="0" lang="en-GB" sz="799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</a:t>
            </a:r>
            <a:endParaRPr kumimoji="0" lang="en-GB" sz="799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5EFA9E-1D2F-4349-A93A-FA3D7F2B5601}"/>
              </a:ext>
            </a:extLst>
          </p:cNvPr>
          <p:cNvSpPr/>
          <p:nvPr/>
        </p:nvSpPr>
        <p:spPr>
          <a:xfrm>
            <a:off x="0" y="5814875"/>
            <a:ext cx="12192000" cy="1043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BD0C5-71EF-4271-8374-E13F75AB9E42}"/>
              </a:ext>
            </a:extLst>
          </p:cNvPr>
          <p:cNvSpPr/>
          <p:nvPr/>
        </p:nvSpPr>
        <p:spPr>
          <a:xfrm>
            <a:off x="1456703" y="798990"/>
            <a:ext cx="9095825" cy="4438768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C0C0C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8D1975-9751-4859-8F42-A6295E0D0B3B}"/>
              </a:ext>
            </a:extLst>
          </p:cNvPr>
          <p:cNvSpPr/>
          <p:nvPr/>
        </p:nvSpPr>
        <p:spPr>
          <a:xfrm>
            <a:off x="1719242" y="1135204"/>
            <a:ext cx="9095825" cy="15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47">
              <a:spcBef>
                <a:spcPts val="200"/>
              </a:spcBef>
              <a:spcAft>
                <a:spcPts val="600"/>
              </a:spcAft>
              <a:defRPr/>
            </a:pPr>
            <a:r>
              <a:rPr lang="it-IT" sz="4400" b="1" dirty="0">
                <a:solidFill>
                  <a:srgbClr val="0070C0"/>
                </a:solidFill>
              </a:rPr>
              <a:t>Towards a world class </a:t>
            </a:r>
          </a:p>
          <a:p>
            <a:pPr lvl="0" algn="ctr" defTabSz="914347">
              <a:spcBef>
                <a:spcPts val="200"/>
              </a:spcBef>
              <a:spcAft>
                <a:spcPts val="600"/>
              </a:spcAft>
              <a:defRPr/>
            </a:pPr>
            <a:r>
              <a:rPr lang="it-IT" sz="4400" b="1" dirty="0">
                <a:solidFill>
                  <a:srgbClr val="0070C0"/>
                </a:solidFill>
              </a:rPr>
              <a:t>education system</a:t>
            </a:r>
            <a:endParaRPr kumimoji="0" lang="id-ID" sz="44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40EBB0-4D76-4570-BE8C-FB76EF0978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5175" y="6032515"/>
            <a:ext cx="914400" cy="738047"/>
          </a:xfrm>
          <a:prstGeom prst="rect">
            <a:avLst/>
          </a:prstGeom>
        </p:spPr>
      </p:pic>
      <p:pic>
        <p:nvPicPr>
          <p:cNvPr id="14" name="Picture 3" descr="/var/folders/tm/cpm4l8_s7236mm8z0d1d35qr0000gn/T/com.microsoft.Outlook/WebArchiveCopyPasteTempFiles/cidimage005.png@01D327C9.38D3F100">
            <a:extLst>
              <a:ext uri="{FF2B5EF4-FFF2-40B4-BE49-F238E27FC236}">
                <a16:creationId xmlns:a16="http://schemas.microsoft.com/office/drawing/2014/main" id="{D603C400-108C-4F66-8A61-19A037381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2763" y="6060424"/>
            <a:ext cx="1794333" cy="69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057983-F5C8-4EE5-B7EA-09217E1A721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1106" y="5995401"/>
            <a:ext cx="1412773" cy="729271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2230133-79DF-487E-BFA8-B247BCE63FC5}"/>
              </a:ext>
            </a:extLst>
          </p:cNvPr>
          <p:cNvSpPr txBox="1">
            <a:spLocks/>
          </p:cNvSpPr>
          <p:nvPr/>
        </p:nvSpPr>
        <p:spPr>
          <a:xfrm>
            <a:off x="1621718" y="2881628"/>
            <a:ext cx="9095825" cy="186202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20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627" indent="-342900" algn="l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20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84294" indent="-342900" algn="l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51020" indent="-342900" algn="l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17745" indent="-342900" algn="l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852" indent="-228622" algn="l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99" indent="-228622" algn="l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42" indent="-228622" algn="l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89" indent="-228622" algn="l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3200" dirty="0"/>
              <a:t>Mark Heyward PhD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/>
              <a:t>INOVASI, Directorate of Teachers and Education Personnel (GTK)</a:t>
            </a:r>
          </a:p>
          <a:p>
            <a:pPr marL="0" indent="0" algn="ctr">
              <a:buNone/>
            </a:pPr>
            <a:r>
              <a:rPr lang="en-US" sz="2000" dirty="0"/>
              <a:t>Ministry of Religion, Republic of Indonesia </a:t>
            </a:r>
          </a:p>
          <a:p>
            <a:pPr marL="0" indent="0" algn="ctr">
              <a:buNone/>
            </a:pPr>
            <a:r>
              <a:rPr lang="en-AU" sz="2000" b="1" dirty="0"/>
              <a:t>The first International Symposium on Education (ISOE)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433ED0-B9B9-46AF-9775-3AD4E8FA6F6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178508" y="6032515"/>
            <a:ext cx="1031766" cy="6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4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FA17C-D3B8-4697-A5F8-7B040155E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89" y="676724"/>
            <a:ext cx="3416158" cy="876954"/>
          </a:xfrm>
        </p:spPr>
        <p:txBody>
          <a:bodyPr>
            <a:noAutofit/>
          </a:bodyPr>
          <a:lstStyle/>
          <a:p>
            <a:r>
              <a:rPr lang="en-US" sz="77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Topics</a:t>
            </a:r>
            <a:endParaRPr lang="en-AU" sz="7700" dirty="0">
              <a:solidFill>
                <a:schemeClr val="accent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C8EA98-8FB3-4A70-BC1A-29F7205C02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6945789"/>
              </p:ext>
            </p:extLst>
          </p:nvPr>
        </p:nvGraphicFramePr>
        <p:xfrm>
          <a:off x="5194300" y="470924"/>
          <a:ext cx="6513604" cy="5960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577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07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101021"/>
            <a:ext cx="12192000" cy="268869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" sz="4600" b="1" dirty="0">
                <a:solidFill>
                  <a:prstClr val="white"/>
                </a:solidFill>
              </a:rPr>
              <a:t>Lulusan seperti apa dibutuhkan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4600" b="1" dirty="0">
                <a:solidFill>
                  <a:prstClr val="white"/>
                </a:solidFill>
              </a:rPr>
              <a:t>di</a:t>
            </a:r>
            <a:r>
              <a:rPr lang="id" sz="4600" b="1" dirty="0">
                <a:solidFill>
                  <a:prstClr val="white"/>
                </a:solidFill>
              </a:rPr>
              <a:t> masa depan?</a:t>
            </a:r>
            <a:endParaRPr kumimoji="0" lang="id" sz="4600" b="1" i="1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490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032986" y="330614"/>
            <a:ext cx="9840147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Apa yang kita butuhkan untuk masa depan?</a:t>
            </a:r>
            <a:endParaRPr kumimoji="0" lang="id" sz="3200" b="1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70DC00D-A33F-45A3-9B35-D14B1751F508}"/>
              </a:ext>
            </a:extLst>
          </p:cNvPr>
          <p:cNvSpPr txBox="1">
            <a:spLocks/>
          </p:cNvSpPr>
          <p:nvPr/>
        </p:nvSpPr>
        <p:spPr>
          <a:xfrm>
            <a:off x="544351" y="4699342"/>
            <a:ext cx="11521785" cy="51062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" sz="2000" dirty="0"/>
              <a:t>Pada 2002 </a:t>
            </a:r>
            <a:r>
              <a:rPr lang="id" sz="2000" i="1" dirty="0"/>
              <a:t>Partnership for 21st Century Learning (</a:t>
            </a:r>
            <a:r>
              <a:rPr lang="id" sz="2000" b="1" dirty="0"/>
              <a:t>P21)</a:t>
            </a:r>
            <a:r>
              <a:rPr lang="id" sz="2000" dirty="0"/>
              <a:t> didirikan sebagai organisasi nirlaba oleh komunitas bisnis nasional, pemimpin pendidikan, dan pembuat-kebijakan di AS .</a:t>
            </a:r>
          </a:p>
          <a:p>
            <a:pPr algn="l"/>
            <a:r>
              <a:rPr lang="id" sz="2000" dirty="0"/>
              <a:t>P21 menentukan keterampilan abad ke-21 – keterampilan yang dibutuhkan oleh siswa saat ini untuk sukses di dunia saat ini dan masa depan</a:t>
            </a:r>
            <a:r>
              <a:rPr lang="en-AU" sz="2000" dirty="0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BFBE25-3007-448C-94E3-9ED199234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256" y="1390125"/>
            <a:ext cx="4491954" cy="29946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FBE500-BCBE-4174-8D83-84741FD52A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9134" y="1387659"/>
            <a:ext cx="4499114" cy="29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4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5CEF02D4-2BF9-4B62-8B6A-D9D9606FB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76" y="1200150"/>
            <a:ext cx="11713248" cy="56578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F5DCBE3-B29C-4728-A5FC-D745CA75E4D7}"/>
              </a:ext>
            </a:extLst>
          </p:cNvPr>
          <p:cNvSpPr txBox="1">
            <a:spLocks/>
          </p:cNvSpPr>
          <p:nvPr/>
        </p:nvSpPr>
        <p:spPr>
          <a:xfrm>
            <a:off x="3524250" y="330614"/>
            <a:ext cx="8348883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A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A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Keterampilan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Abad </a:t>
            </a:r>
            <a:r>
              <a:rPr lang="en-A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5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558A27CC-DE0D-4790-B309-66AACB85E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1615" y="0"/>
            <a:ext cx="8698144" cy="665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31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5BB8E46-DAF6-4FA6-AF5A-AEA7EFBAFE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102995"/>
            <a:ext cx="11277600" cy="465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100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0AF3C-DB93-4C23-92C8-4933E3E4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F5D2A-7B51-47B5-A2A4-0E140E76F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0D70E3-438B-470E-8E7D-40BC853B6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618" y="0"/>
            <a:ext cx="12791236" cy="695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09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7C20-5DE3-4947-8772-929D0234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Moderasi Beragama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E2E395-DAF1-4D39-9537-856243B199BE}"/>
              </a:ext>
            </a:extLst>
          </p:cNvPr>
          <p:cNvSpPr txBox="1">
            <a:spLocks/>
          </p:cNvSpPr>
          <p:nvPr/>
        </p:nvSpPr>
        <p:spPr>
          <a:xfrm>
            <a:off x="707028" y="3013184"/>
            <a:ext cx="5120113" cy="1966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Tujuan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Moderasi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Beragama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adalah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menanamkan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kepada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anak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sikap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moderat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dalam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beragama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(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menerima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,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menghormati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, dan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bekerjasama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)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untuk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dapat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hidup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di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dalam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masyarakat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yang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semakin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beragam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(</a:t>
            </a: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to live in a diverse society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)</a:t>
            </a:r>
            <a:endParaRPr lang="en-US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6E81C4-A1FD-4A61-93EA-01CEEE632E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61" r="-2" b="20111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971F71-C6A6-4C8E-884A-438BD17CFF75}"/>
              </a:ext>
            </a:extLst>
          </p:cNvPr>
          <p:cNvSpPr/>
          <p:nvPr/>
        </p:nvSpPr>
        <p:spPr>
          <a:xfrm>
            <a:off x="10467975" y="0"/>
            <a:ext cx="1724025" cy="7429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312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748B45-9005-4E97-BB4F-A58FD461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083" y="793102"/>
            <a:ext cx="7026876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 IMPLEMENTASI MODERASI BERAGAMA DI SEKOLAH/MADRASAH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586F6D-CBD5-443C-8EFF-2B8DED4E47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2"/>
          <a:stretch/>
        </p:blipFill>
        <p:spPr>
          <a:xfrm>
            <a:off x="7389812" y="10"/>
            <a:ext cx="4802188" cy="6857990"/>
          </a:xfrm>
          <a:custGeom>
            <a:avLst/>
            <a:gdLst/>
            <a:ahLst/>
            <a:cxnLst/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lnTo>
                  <a:pt x="0" y="0"/>
                </a:lnTo>
                <a:close/>
              </a:path>
            </a:pathLst>
          </a:custGeom>
        </p:spPr>
      </p:pic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FD90659-BEE8-4CFF-A16A-F8C61E18BF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5051" y="2286000"/>
          <a:ext cx="6120941" cy="4077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CEDB5529-FCA3-4150-9FEB-B737D5F6AFAF}"/>
              </a:ext>
            </a:extLst>
          </p:cNvPr>
          <p:cNvSpPr/>
          <p:nvPr/>
        </p:nvSpPr>
        <p:spPr>
          <a:xfrm>
            <a:off x="10898155" y="139959"/>
            <a:ext cx="1293845" cy="653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2732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12CE94-C58A-4235-BC4E-E8C787515906}"/>
              </a:ext>
            </a:extLst>
          </p:cNvPr>
          <p:cNvSpPr txBox="1">
            <a:spLocks/>
          </p:cNvSpPr>
          <p:nvPr/>
        </p:nvSpPr>
        <p:spPr>
          <a:xfrm>
            <a:off x="944880" y="330614"/>
            <a:ext cx="10928254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Untuk mempelajari keterampilan </a:t>
            </a:r>
            <a:r>
              <a:rPr kumimoji="0" lang="en-AU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21-C </a:t>
            </a: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ini, siswa perlu :</a:t>
            </a:r>
            <a:endParaRPr kumimoji="0" lang="id" sz="3200" b="1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5C21268-7D75-44F9-8F76-86FC7DC0E32C}"/>
              </a:ext>
            </a:extLst>
          </p:cNvPr>
          <p:cNvSpPr txBox="1">
            <a:spLocks/>
          </p:cNvSpPr>
          <p:nvPr/>
        </p:nvSpPr>
        <p:spPr>
          <a:xfrm>
            <a:off x="439576" y="1678950"/>
            <a:ext cx="11521785" cy="51062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33" lvl="1" algn="l"/>
            <a:r>
              <a:rPr lang="id" sz="2800" b="1" dirty="0"/>
              <a:t>Kurikulum, pedagogi, penilaian </a:t>
            </a:r>
            <a:r>
              <a:rPr lang="id" sz="2800" dirty="0"/>
              <a:t>dan </a:t>
            </a:r>
            <a:r>
              <a:rPr lang="id" sz="2800" b="1" dirty="0"/>
              <a:t>lingkungan belajar </a:t>
            </a:r>
            <a:r>
              <a:rPr lang="id" sz="2800" dirty="0"/>
              <a:t>yang berfokus pada </a:t>
            </a:r>
            <a:r>
              <a:rPr lang="id" sz="2800" b="1" dirty="0"/>
              <a:t>keterampilan</a:t>
            </a:r>
            <a:r>
              <a:rPr lang="id" sz="2800" dirty="0"/>
              <a:t> bukan </a:t>
            </a:r>
            <a:r>
              <a:rPr lang="id" sz="2800" b="1" dirty="0"/>
              <a:t>pengetahuan</a:t>
            </a:r>
            <a:r>
              <a:rPr lang="id" sz="2800" dirty="0"/>
              <a:t>.</a:t>
            </a:r>
            <a:endParaRPr lang="id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FFCBAE-8AB6-4462-9B71-B34F137DC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9345" y="3093960"/>
            <a:ext cx="4445000" cy="3333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5AFB97-6830-4B83-B478-9CEA4334E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579" y="3093960"/>
            <a:ext cx="6000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77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07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420335"/>
            <a:ext cx="12192000" cy="268869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" sz="4600" b="1" dirty="0">
                <a:solidFill>
                  <a:prstClr val="white"/>
                </a:solidFill>
              </a:rPr>
              <a:t>Apa masalahnya?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d" sz="4600" b="1" dirty="0">
              <a:solidFill>
                <a:prstClr val="white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" sz="4600" b="1" dirty="0">
                <a:solidFill>
                  <a:prstClr val="white"/>
                </a:solidFill>
              </a:rPr>
              <a:t>Mengapa perlu meningkatkan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" sz="4600" b="1" dirty="0">
                <a:solidFill>
                  <a:prstClr val="white"/>
                </a:solidFill>
              </a:rPr>
              <a:t>kualitas pengajaran &amp; pembelajaran?</a:t>
            </a:r>
            <a:endParaRPr kumimoji="0" lang="id" sz="4600" b="1" i="1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31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olding, boy, man, young&#10;&#10;Description automatically generated">
            <a:extLst>
              <a:ext uri="{FF2B5EF4-FFF2-40B4-BE49-F238E27FC236}">
                <a16:creationId xmlns:a16="http://schemas.microsoft.com/office/drawing/2014/main" id="{EB8DA0A8-CBE5-4865-818F-5AC7B5B7B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25178" y="2216149"/>
            <a:ext cx="5130800" cy="3848100"/>
          </a:xfrm>
          <a:prstGeom prst="rect">
            <a:avLst/>
          </a:prstGeom>
        </p:spPr>
      </p:pic>
      <p:pic>
        <p:nvPicPr>
          <p:cNvPr id="6" name="Picture 5" descr="A picture containing indoor, man, sitting, computer&#10;&#10;Description automatically generated">
            <a:extLst>
              <a:ext uri="{FF2B5EF4-FFF2-40B4-BE49-F238E27FC236}">
                <a16:creationId xmlns:a16="http://schemas.microsoft.com/office/drawing/2014/main" id="{107978AF-002F-435B-8014-5F5E8EABA5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0599" y="2216149"/>
            <a:ext cx="5130801" cy="38481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40ED26-A366-4E48-8D9D-FD9B654DE1D2}"/>
              </a:ext>
            </a:extLst>
          </p:cNvPr>
          <p:cNvSpPr txBox="1"/>
          <p:nvPr/>
        </p:nvSpPr>
        <p:spPr>
          <a:xfrm>
            <a:off x="926286" y="1866532"/>
            <a:ext cx="29050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" sz="2400" dirty="0"/>
              <a:t>Keterampilan 21 dimulai dengan keterampilan dasar</a:t>
            </a:r>
            <a:r>
              <a:rPr lang="en-AU" sz="2400" dirty="0"/>
              <a:t>:</a:t>
            </a:r>
            <a:endParaRPr lang="id" sz="2400" dirty="0"/>
          </a:p>
          <a:p>
            <a:pPr marL="285750" indent="-285750">
              <a:buFontTx/>
              <a:buChar char="-"/>
            </a:pPr>
            <a:r>
              <a:rPr lang="id" sz="2400" dirty="0"/>
              <a:t>Literasi</a:t>
            </a:r>
          </a:p>
          <a:p>
            <a:pPr marL="285750" indent="-285750">
              <a:buFontTx/>
              <a:buChar char="-"/>
            </a:pPr>
            <a:r>
              <a:rPr lang="id" sz="2400" dirty="0"/>
              <a:t>Numerasi</a:t>
            </a:r>
          </a:p>
          <a:p>
            <a:pPr marL="285750" indent="-285750">
              <a:buFontTx/>
              <a:buChar char="-"/>
            </a:pPr>
            <a:r>
              <a:rPr lang="id" sz="2400" dirty="0"/>
              <a:t>Karakter</a:t>
            </a:r>
          </a:p>
          <a:p>
            <a:pPr marL="285750" indent="-285750">
              <a:buFontTx/>
              <a:buChar char="-"/>
            </a:pPr>
            <a:endParaRPr lang="id" sz="2400" dirty="0"/>
          </a:p>
          <a:p>
            <a:r>
              <a:rPr lang="id" sz="2400" dirty="0"/>
              <a:t>Semua dimulai dengan manajemen kelas </a:t>
            </a:r>
            <a:r>
              <a:rPr lang="en-AU" sz="2400" dirty="0"/>
              <a:t>dan</a:t>
            </a:r>
            <a:r>
              <a:rPr lang="id" sz="2400" dirty="0"/>
              <a:t> manajemen pembelajaran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20B9C6-9C29-4AC4-A39D-0B4FE670C39B}"/>
              </a:ext>
            </a:extLst>
          </p:cNvPr>
          <p:cNvSpPr txBox="1">
            <a:spLocks/>
          </p:cNvSpPr>
          <p:nvPr/>
        </p:nvSpPr>
        <p:spPr>
          <a:xfrm>
            <a:off x="926286" y="622872"/>
            <a:ext cx="11088342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Perlu ada transformasi paradigma belajar-mengajar</a:t>
            </a:r>
            <a:endParaRPr kumimoji="0" lang="id-ID" sz="3200" b="1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580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8801" y="-785612"/>
            <a:ext cx="12360801" cy="8237591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2316" y="6654081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347" rtl="0" eaLnBrk="1" latinLnBrk="0" hangingPunct="1">
              <a:defRPr sz="8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73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Title goes here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1875" y="6654081"/>
            <a:ext cx="645169" cy="14116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347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- </a:t>
            </a:r>
            <a:fld id="{C05884CA-5403-4569-B873-2F7B596D59BB}" type="slidenum">
              <a:rPr lang="en-GB" smtClean="0"/>
              <a:pPr/>
              <a:t>14</a:t>
            </a:fld>
            <a:r>
              <a:rPr lang="en-GB"/>
              <a:t> -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084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2316" y="6654081"/>
            <a:ext cx="7242714" cy="1411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347" rtl="0" eaLnBrk="1" latinLnBrk="0" hangingPunct="1">
              <a:defRPr sz="8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73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Title goes here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1875" y="6654081"/>
            <a:ext cx="645169" cy="14116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347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3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91434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- </a:t>
            </a:r>
            <a:fld id="{C05884CA-5403-4569-B873-2F7B596D59BB}" type="slidenum">
              <a:rPr lang="en-GB" smtClean="0"/>
              <a:pPr/>
              <a:t>15</a:t>
            </a:fld>
            <a:r>
              <a:rPr lang="en-GB"/>
              <a:t> -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637" y="1"/>
            <a:ext cx="1300619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85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55600" y="330614"/>
            <a:ext cx="11517533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 different way of teaching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6F5B8D-0CA2-4F61-98D4-1173D4A3E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05222" y="-2265823"/>
            <a:ext cx="14672124" cy="10375106"/>
          </a:xfrm>
          <a:custGeom>
            <a:avLst/>
            <a:gdLst>
              <a:gd name="connsiteX0" fmla="*/ 781270 w 4810310"/>
              <a:gd name="connsiteY0" fmla="*/ 0 h 3401568"/>
              <a:gd name="connsiteX1" fmla="*/ 4810310 w 4810310"/>
              <a:gd name="connsiteY1" fmla="*/ 0 h 3401568"/>
              <a:gd name="connsiteX2" fmla="*/ 4810310 w 4810310"/>
              <a:gd name="connsiteY2" fmla="*/ 3401568 h 3401568"/>
              <a:gd name="connsiteX3" fmla="*/ 0 w 4810310"/>
              <a:gd name="connsiteY3" fmla="*/ 3401568 h 3401568"/>
              <a:gd name="connsiteX4" fmla="*/ 1963 w 4810310"/>
              <a:gd name="connsiteY4" fmla="*/ 3397912 h 3401568"/>
              <a:gd name="connsiteX5" fmla="*/ 776876 w 4810310"/>
              <a:gd name="connsiteY5" fmla="*/ 254399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46088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07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420335"/>
            <a:ext cx="12192000" cy="268869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" sz="4400" b="1" dirty="0">
                <a:solidFill>
                  <a:prstClr val="white"/>
                </a:solidFill>
              </a:rPr>
              <a:t>Bagaimana menciptakan guru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4400" b="1" dirty="0">
                <a:solidFill>
                  <a:prstClr val="white"/>
                </a:solidFill>
              </a:rPr>
              <a:t>yang </a:t>
            </a:r>
            <a:r>
              <a:rPr lang="en-AU" sz="4400" b="1" dirty="0" err="1">
                <a:solidFill>
                  <a:prstClr val="white"/>
                </a:solidFill>
              </a:rPr>
              <a:t>dibutuhkan</a:t>
            </a:r>
            <a:r>
              <a:rPr lang="en-AU" sz="4400" b="1" dirty="0">
                <a:solidFill>
                  <a:prstClr val="white"/>
                </a:solidFill>
              </a:rPr>
              <a:t> </a:t>
            </a:r>
            <a:r>
              <a:rPr lang="en-AU" sz="4400" b="1" dirty="0" err="1">
                <a:solidFill>
                  <a:prstClr val="white"/>
                </a:solidFill>
              </a:rPr>
              <a:t>untuk</a:t>
            </a:r>
            <a:r>
              <a:rPr lang="en-AU" sz="4400" b="1" dirty="0">
                <a:solidFill>
                  <a:prstClr val="white"/>
                </a:solidFill>
              </a:rPr>
              <a:t> masa </a:t>
            </a:r>
            <a:r>
              <a:rPr lang="en-AU" sz="4400" b="1" dirty="0" err="1">
                <a:solidFill>
                  <a:prstClr val="white"/>
                </a:solidFill>
              </a:rPr>
              <a:t>depan</a:t>
            </a:r>
            <a:r>
              <a:rPr kumimoji="0" lang="id" sz="4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?</a:t>
            </a:r>
            <a:endParaRPr kumimoji="0" lang="id" sz="4400" b="1" i="1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928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12CE94-C58A-4235-BC4E-E8C787515906}"/>
              </a:ext>
            </a:extLst>
          </p:cNvPr>
          <p:cNvSpPr txBox="1">
            <a:spLocks/>
          </p:cNvSpPr>
          <p:nvPr/>
        </p:nvSpPr>
        <p:spPr>
          <a:xfrm>
            <a:off x="4335413" y="602323"/>
            <a:ext cx="7102250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Bagaimana cara meningkatkan kualitas profesional guru?</a:t>
            </a:r>
            <a:endParaRPr kumimoji="0" lang="id" sz="3200" b="1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C142D7-595E-4FC1-AE83-15B87F53E7A3}"/>
              </a:ext>
            </a:extLst>
          </p:cNvPr>
          <p:cNvSpPr txBox="1">
            <a:spLocks/>
          </p:cNvSpPr>
          <p:nvPr/>
        </p:nvSpPr>
        <p:spPr>
          <a:xfrm>
            <a:off x="4685158" y="1628800"/>
            <a:ext cx="576179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 err="1"/>
              <a:t>Rekrutmen</a:t>
            </a:r>
            <a:r>
              <a:rPr lang="en-AU" dirty="0"/>
              <a:t> </a:t>
            </a:r>
            <a:r>
              <a:rPr lang="en-AU" dirty="0" err="1"/>
              <a:t>calon</a:t>
            </a:r>
            <a:r>
              <a:rPr lang="en-AU" dirty="0"/>
              <a:t> guru</a:t>
            </a:r>
            <a:endParaRPr lang="id-ID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0E2F5C-691A-458B-9FB2-5CE76EC0A363}"/>
              </a:ext>
            </a:extLst>
          </p:cNvPr>
          <p:cNvSpPr txBox="1">
            <a:spLocks/>
          </p:cNvSpPr>
          <p:nvPr/>
        </p:nvSpPr>
        <p:spPr>
          <a:xfrm>
            <a:off x="4685158" y="2439988"/>
            <a:ext cx="5761795" cy="5387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000" dirty="0"/>
              <a:t>Pendidikan guru</a:t>
            </a:r>
            <a:endParaRPr lang="id-ID" sz="3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090692-2391-47F2-A562-F2EC44231A7D}"/>
              </a:ext>
            </a:extLst>
          </p:cNvPr>
          <p:cNvSpPr txBox="1">
            <a:spLocks/>
          </p:cNvSpPr>
          <p:nvPr/>
        </p:nvSpPr>
        <p:spPr>
          <a:xfrm>
            <a:off x="4701927" y="3258716"/>
            <a:ext cx="5745026" cy="530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000" dirty="0" err="1"/>
              <a:t>Sertifikasi</a:t>
            </a:r>
            <a:r>
              <a:rPr lang="en-AU" sz="3000" dirty="0"/>
              <a:t> guru</a:t>
            </a:r>
            <a:endParaRPr lang="id-ID" sz="3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6ED1BDB-9833-489E-A5F1-C91684834A47}"/>
              </a:ext>
            </a:extLst>
          </p:cNvPr>
          <p:cNvSpPr txBox="1">
            <a:spLocks/>
          </p:cNvSpPr>
          <p:nvPr/>
        </p:nvSpPr>
        <p:spPr>
          <a:xfrm>
            <a:off x="739527" y="4077072"/>
            <a:ext cx="3250704" cy="21602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/>
              <a:t>Pendidikan guru </a:t>
            </a:r>
            <a:r>
              <a:rPr lang="en-AU" dirty="0" err="1"/>
              <a:t>dalam</a:t>
            </a:r>
            <a:r>
              <a:rPr lang="en-AU" dirty="0"/>
              <a:t> </a:t>
            </a:r>
            <a:r>
              <a:rPr lang="en-AU" dirty="0" err="1"/>
              <a:t>jabatan</a:t>
            </a:r>
            <a:endParaRPr lang="id-ID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1A5BC8-E0E9-46EA-A837-76910BD190B1}"/>
              </a:ext>
            </a:extLst>
          </p:cNvPr>
          <p:cNvSpPr txBox="1">
            <a:spLocks/>
          </p:cNvSpPr>
          <p:nvPr/>
        </p:nvSpPr>
        <p:spPr>
          <a:xfrm>
            <a:off x="4685159" y="4077072"/>
            <a:ext cx="5761794" cy="50405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 err="1"/>
              <a:t>Pengembangan</a:t>
            </a:r>
            <a:r>
              <a:rPr lang="en-AU" dirty="0"/>
              <a:t> </a:t>
            </a:r>
            <a:r>
              <a:rPr lang="en-AU" dirty="0" err="1"/>
              <a:t>berkelanjutan</a:t>
            </a:r>
            <a:r>
              <a:rPr lang="en-AU" dirty="0"/>
              <a:t> (KBK)</a:t>
            </a:r>
            <a:endParaRPr lang="id-ID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4E4E1B7-82EF-4AA2-9669-992CD30E9A09}"/>
              </a:ext>
            </a:extLst>
          </p:cNvPr>
          <p:cNvSpPr txBox="1">
            <a:spLocks/>
          </p:cNvSpPr>
          <p:nvPr/>
        </p:nvSpPr>
        <p:spPr>
          <a:xfrm>
            <a:off x="4685159" y="4888260"/>
            <a:ext cx="5761794" cy="53870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000" dirty="0" err="1"/>
              <a:t>Pembinaan</a:t>
            </a:r>
            <a:endParaRPr lang="id-ID" sz="30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C3E9EE-AC38-4E12-AAD8-08FB94A425E0}"/>
              </a:ext>
            </a:extLst>
          </p:cNvPr>
          <p:cNvSpPr txBox="1">
            <a:spLocks/>
          </p:cNvSpPr>
          <p:nvPr/>
        </p:nvSpPr>
        <p:spPr>
          <a:xfrm>
            <a:off x="4701927" y="5706988"/>
            <a:ext cx="5745026" cy="530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000" dirty="0" err="1"/>
              <a:t>Jenjang</a:t>
            </a:r>
            <a:r>
              <a:rPr lang="en-AU" sz="3000" dirty="0"/>
              <a:t> </a:t>
            </a:r>
            <a:r>
              <a:rPr lang="en-AU" sz="3000" dirty="0" err="1"/>
              <a:t>karir</a:t>
            </a:r>
            <a:r>
              <a:rPr lang="en-AU" sz="3000" dirty="0"/>
              <a:t> / </a:t>
            </a:r>
            <a:r>
              <a:rPr lang="en-AU" sz="3000" dirty="0" err="1"/>
              <a:t>insentif</a:t>
            </a:r>
            <a:endParaRPr lang="id-ID" sz="3000" dirty="0"/>
          </a:p>
        </p:txBody>
      </p:sp>
      <p:sp>
        <p:nvSpPr>
          <p:cNvPr id="13" name="Right Arrow 10">
            <a:extLst>
              <a:ext uri="{FF2B5EF4-FFF2-40B4-BE49-F238E27FC236}">
                <a16:creationId xmlns:a16="http://schemas.microsoft.com/office/drawing/2014/main" id="{2A26D2C0-CD55-43FE-8532-6EFB42A273D5}"/>
              </a:ext>
            </a:extLst>
          </p:cNvPr>
          <p:cNvSpPr/>
          <p:nvPr/>
        </p:nvSpPr>
        <p:spPr>
          <a:xfrm>
            <a:off x="4187019" y="1649742"/>
            <a:ext cx="296788" cy="559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ight Arrow 11">
            <a:extLst>
              <a:ext uri="{FF2B5EF4-FFF2-40B4-BE49-F238E27FC236}">
                <a16:creationId xmlns:a16="http://schemas.microsoft.com/office/drawing/2014/main" id="{8A410DA5-4B19-45E7-941B-15DFC18A9145}"/>
              </a:ext>
            </a:extLst>
          </p:cNvPr>
          <p:cNvSpPr/>
          <p:nvPr/>
        </p:nvSpPr>
        <p:spPr>
          <a:xfrm>
            <a:off x="4245707" y="5585334"/>
            <a:ext cx="296788" cy="559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ight Arrow 12">
            <a:extLst>
              <a:ext uri="{FF2B5EF4-FFF2-40B4-BE49-F238E27FC236}">
                <a16:creationId xmlns:a16="http://schemas.microsoft.com/office/drawing/2014/main" id="{51CE7EF2-9EA0-4F9A-AB15-13D049C8EA20}"/>
              </a:ext>
            </a:extLst>
          </p:cNvPr>
          <p:cNvSpPr/>
          <p:nvPr/>
        </p:nvSpPr>
        <p:spPr>
          <a:xfrm>
            <a:off x="4207607" y="2497846"/>
            <a:ext cx="296788" cy="559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ight Arrow 13">
            <a:extLst>
              <a:ext uri="{FF2B5EF4-FFF2-40B4-BE49-F238E27FC236}">
                <a16:creationId xmlns:a16="http://schemas.microsoft.com/office/drawing/2014/main" id="{E1E01FBD-ECE5-4C44-AE7D-A242D2341C05}"/>
              </a:ext>
            </a:extLst>
          </p:cNvPr>
          <p:cNvSpPr/>
          <p:nvPr/>
        </p:nvSpPr>
        <p:spPr>
          <a:xfrm>
            <a:off x="4207607" y="3293282"/>
            <a:ext cx="296788" cy="559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7" name="Right Arrow 14">
            <a:extLst>
              <a:ext uri="{FF2B5EF4-FFF2-40B4-BE49-F238E27FC236}">
                <a16:creationId xmlns:a16="http://schemas.microsoft.com/office/drawing/2014/main" id="{71802508-6FC9-4DC1-B920-53DF90F9B5AA}"/>
              </a:ext>
            </a:extLst>
          </p:cNvPr>
          <p:cNvSpPr/>
          <p:nvPr/>
        </p:nvSpPr>
        <p:spPr>
          <a:xfrm>
            <a:off x="4207607" y="4056534"/>
            <a:ext cx="296788" cy="559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ight Arrow 15">
            <a:extLst>
              <a:ext uri="{FF2B5EF4-FFF2-40B4-BE49-F238E27FC236}">
                <a16:creationId xmlns:a16="http://schemas.microsoft.com/office/drawing/2014/main" id="{B73EA8BA-C8CA-42BC-8B4D-354BAA00E79C}"/>
              </a:ext>
            </a:extLst>
          </p:cNvPr>
          <p:cNvSpPr/>
          <p:nvPr/>
        </p:nvSpPr>
        <p:spPr>
          <a:xfrm>
            <a:off x="4235413" y="4867808"/>
            <a:ext cx="296788" cy="559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1BA0F74-689E-4FF0-BC30-E44C9713C8DD}"/>
              </a:ext>
            </a:extLst>
          </p:cNvPr>
          <p:cNvSpPr txBox="1">
            <a:spLocks/>
          </p:cNvSpPr>
          <p:nvPr/>
        </p:nvSpPr>
        <p:spPr>
          <a:xfrm>
            <a:off x="737667" y="1610122"/>
            <a:ext cx="3250704" cy="21602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/>
              <a:t>Pendidikan guru </a:t>
            </a:r>
            <a:r>
              <a:rPr lang="en-AU" dirty="0" err="1"/>
              <a:t>pra-jabatan</a:t>
            </a:r>
            <a:endParaRPr lang="id-ID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A0EEBA-4F86-4DB4-9DE5-3D4009B72AE3}"/>
              </a:ext>
            </a:extLst>
          </p:cNvPr>
          <p:cNvSpPr txBox="1"/>
          <p:nvPr/>
        </p:nvSpPr>
        <p:spPr>
          <a:xfrm>
            <a:off x="3561356" y="6390133"/>
            <a:ext cx="8226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/>
              <a:t>Based on </a:t>
            </a:r>
            <a:r>
              <a:rPr lang="id-ID" sz="1400" dirty="0"/>
              <a:t>McKinsey (2010) </a:t>
            </a:r>
            <a:r>
              <a:rPr lang="id-ID" sz="1400" i="1" dirty="0"/>
              <a:t>How the world’s most improved school systems keep getting better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403699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Mark\Pictures\More Favourites\2005 Dili, Timor Lest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35573"/>
            <a:ext cx="12192000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5302" y="611032"/>
            <a:ext cx="11522238" cy="847607"/>
          </a:xfrm>
        </p:spPr>
        <p:txBody>
          <a:bodyPr>
            <a:normAutofit/>
          </a:bodyPr>
          <a:lstStyle/>
          <a:p>
            <a:r>
              <a:rPr lang="id" sz="2800" b="1" dirty="0">
                <a:solidFill>
                  <a:schemeClr val="bg1"/>
                </a:solidFill>
              </a:rPr>
              <a:t>Pengembangan keprofesian berkelanjutan</a:t>
            </a:r>
          </a:p>
        </p:txBody>
      </p:sp>
    </p:spTree>
    <p:extLst>
      <p:ext uri="{BB962C8B-B14F-4D97-AF65-F5344CB8AC3E}">
        <p14:creationId xmlns:p14="http://schemas.microsoft.com/office/powerpoint/2010/main" val="2070853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12CE94-C58A-4235-BC4E-E8C787515906}"/>
              </a:ext>
            </a:extLst>
          </p:cNvPr>
          <p:cNvSpPr txBox="1">
            <a:spLocks/>
          </p:cNvSpPr>
          <p:nvPr/>
        </p:nvSpPr>
        <p:spPr>
          <a:xfrm>
            <a:off x="2214881" y="328137"/>
            <a:ext cx="9572528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Guru &amp; </a:t>
            </a:r>
            <a:r>
              <a:rPr kumimoji="0" lang="en-AU" sz="3200" b="1" i="0" u="none" strike="noStrike" kern="1200" cap="none" spc="0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calon</a:t>
            </a:r>
            <a:r>
              <a:rPr kumimoji="0" lang="en-AU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guru belajar paling baik</a:t>
            </a:r>
            <a:r>
              <a:rPr kumimoji="0" lang="en-AU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AU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kumimoji="0" lang="id" sz="32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etika…</a:t>
            </a:r>
            <a:endParaRPr kumimoji="0" lang="id" sz="3200" b="1" i="1" u="none" strike="noStrike" kern="1200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D1B98DC1-5C90-45E8-A342-503EFA83F971}"/>
              </a:ext>
            </a:extLst>
          </p:cNvPr>
          <p:cNvSpPr txBox="1">
            <a:spLocks/>
          </p:cNvSpPr>
          <p:nvPr/>
        </p:nvSpPr>
        <p:spPr>
          <a:xfrm>
            <a:off x="783221" y="1423651"/>
            <a:ext cx="11521785" cy="51062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mereka bersama teman-teman di 'komunitas praktik’, kelompok tutorial, gugus </a:t>
            </a:r>
            <a:r>
              <a:rPr lang="en-AU" sz="2000" dirty="0"/>
              <a:t>(KKG/KKM)</a:t>
            </a:r>
            <a:r>
              <a:rPr lang="id" sz="2000" dirty="0"/>
              <a:t>, kelompoknya kecil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pelatihan rutin, berkelanjutan, sering (termasuk pra-</a:t>
            </a:r>
            <a:r>
              <a:rPr lang="en-AU" sz="2000" dirty="0" err="1"/>
              <a:t>jabatan</a:t>
            </a:r>
            <a:r>
              <a:rPr lang="id" sz="2000" dirty="0"/>
              <a:t> &amp; dalam-</a:t>
            </a:r>
            <a:r>
              <a:rPr lang="en-AU" sz="2000" dirty="0" err="1"/>
              <a:t>jabatan</a:t>
            </a:r>
            <a:r>
              <a:rPr lang="id" sz="20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mereka 'memiliki' pengembangan profesional sendiri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para pelatih sudah mempersiapkan diri dengan baik dan memahami materinya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fokusnya praktis</a:t>
            </a:r>
            <a:r>
              <a:rPr lang="en-AU" sz="2000" dirty="0"/>
              <a:t>, </a:t>
            </a:r>
            <a:r>
              <a:rPr lang="id" sz="2000" dirty="0"/>
              <a:t>PKB berbasis madrasah/sekolah</a:t>
            </a:r>
            <a:r>
              <a:rPr lang="en-AU" sz="2000" dirty="0"/>
              <a:t>, PPG-</a:t>
            </a:r>
            <a:r>
              <a:rPr lang="en-AU" sz="2000" dirty="0" err="1"/>
              <a:t>berbasis</a:t>
            </a:r>
            <a:r>
              <a:rPr lang="en-AU" sz="2000" dirty="0"/>
              <a:t> </a:t>
            </a:r>
            <a:r>
              <a:rPr lang="id" sz="2000" dirty="0"/>
              <a:t>madrasah/sekolah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pembelajarannya aktif, berbasis kelompok dan menarik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mereka dapat melihatnya dan mempraktikkannya di kelas mereka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mentoring disediakan (in-on-in)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lingkungan belajar aman dan mendukung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d" sz="2000" dirty="0"/>
              <a:t>tujuannya jelas dan dapat dicapai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151774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907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420335"/>
            <a:ext cx="12192000" cy="268869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4400" b="1" dirty="0" err="1">
                <a:solidFill>
                  <a:prstClr val="white"/>
                </a:solidFill>
              </a:rPr>
              <a:t>Apa</a:t>
            </a:r>
            <a:r>
              <a:rPr lang="en-AU" sz="4400" b="1" dirty="0">
                <a:solidFill>
                  <a:prstClr val="white"/>
                </a:solidFill>
              </a:rPr>
              <a:t> </a:t>
            </a:r>
            <a:r>
              <a:rPr lang="en-AU" sz="4400" b="1" dirty="0" err="1">
                <a:solidFill>
                  <a:prstClr val="white"/>
                </a:solidFill>
              </a:rPr>
              <a:t>pengalaman</a:t>
            </a:r>
            <a:r>
              <a:rPr lang="en-AU" sz="4400" b="1" dirty="0">
                <a:solidFill>
                  <a:prstClr val="white"/>
                </a:solidFill>
              </a:rPr>
              <a:t> </a:t>
            </a: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INOVASI?</a:t>
            </a:r>
            <a:endParaRPr kumimoji="0" lang="id-ID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32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in a classroom&#10;&#10;Description automatically generated with medium confidence">
            <a:extLst>
              <a:ext uri="{FF2B5EF4-FFF2-40B4-BE49-F238E27FC236}">
                <a16:creationId xmlns:a16="http://schemas.microsoft.com/office/drawing/2014/main" id="{21F33318-1E76-4F93-B676-96F02413EB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5" r="-2" b="26645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8" name="Picture 7" descr="A group of people in a classroom&#10;&#10;Description automatically generated with medium confidence">
            <a:extLst>
              <a:ext uri="{FF2B5EF4-FFF2-40B4-BE49-F238E27FC236}">
                <a16:creationId xmlns:a16="http://schemas.microsoft.com/office/drawing/2014/main" id="{644AD0ED-23F0-4F1D-A94D-0004037738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4580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F0ABF2-E6ED-4E37-AF03-F5C2C4F67FE6}"/>
              </a:ext>
            </a:extLst>
          </p:cNvPr>
          <p:cNvSpPr txBox="1">
            <a:spLocks/>
          </p:cNvSpPr>
          <p:nvPr/>
        </p:nvSpPr>
        <p:spPr>
          <a:xfrm>
            <a:off x="448056" y="859536"/>
            <a:ext cx="4832802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itu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INOVASI?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93717-2CFE-48C8-888F-CD63FD6E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62" y="2368056"/>
            <a:ext cx="5291718" cy="4225008"/>
          </a:xfr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0"/>
            <a:r>
              <a:rPr lang="id-ID" sz="4500" b="1" dirty="0"/>
              <a:t>Kemitraan 	</a:t>
            </a:r>
          </a:p>
          <a:p>
            <a:pPr lvl="1"/>
            <a:r>
              <a:rPr lang="id-ID" sz="4500" dirty="0"/>
              <a:t>antara Pemerintah RI </a:t>
            </a:r>
            <a:r>
              <a:rPr lang="en-AU" sz="4500" dirty="0"/>
              <a:t>dan</a:t>
            </a:r>
            <a:r>
              <a:rPr lang="id-ID" sz="4500" dirty="0"/>
              <a:t> Pemerintah Australia</a:t>
            </a:r>
          </a:p>
          <a:p>
            <a:pPr lvl="1"/>
            <a:r>
              <a:rPr lang="id-ID" sz="4500" dirty="0"/>
              <a:t>Januari 2016 – Desember 2023</a:t>
            </a:r>
          </a:p>
          <a:p>
            <a:pPr lvl="1"/>
            <a:r>
              <a:rPr lang="id-ID" sz="4500" dirty="0"/>
              <a:t>mendukung reformasi kebijakan Pemerintah Indonesia </a:t>
            </a:r>
          </a:p>
          <a:p>
            <a:pPr marL="0"/>
            <a:endParaRPr lang="id-ID" sz="4500" dirty="0"/>
          </a:p>
          <a:p>
            <a:pPr marL="0"/>
            <a:r>
              <a:rPr lang="id-ID" sz="4500" b="1" dirty="0"/>
              <a:t>Tujuan</a:t>
            </a:r>
          </a:p>
          <a:p>
            <a:pPr lvl="1"/>
            <a:r>
              <a:rPr lang="id-ID" sz="4500" dirty="0"/>
              <a:t>mempercepat peningkatan hasil pembelajaran untuk semua anak  Indonesia. </a:t>
            </a:r>
          </a:p>
          <a:p>
            <a:pPr marL="0"/>
            <a:endParaRPr lang="id-ID" sz="4500" dirty="0"/>
          </a:p>
          <a:p>
            <a:pPr marL="0"/>
            <a:r>
              <a:rPr lang="id-ID" sz="4500" b="1" dirty="0"/>
              <a:t>Fokus </a:t>
            </a:r>
          </a:p>
          <a:p>
            <a:pPr marL="571500"/>
            <a:r>
              <a:rPr lang="id-ID" sz="4500" dirty="0"/>
              <a:t>keterampilan dasar: </a:t>
            </a:r>
            <a:r>
              <a:rPr lang="id-ID" sz="4500" i="1" dirty="0"/>
              <a:t>Literasi, Numerasi </a:t>
            </a:r>
            <a:r>
              <a:rPr lang="id-ID" sz="4500" dirty="0"/>
              <a:t>dan</a:t>
            </a:r>
            <a:r>
              <a:rPr lang="id-ID" sz="4500" i="1" dirty="0"/>
              <a:t> Keterampilan Abad 21 </a:t>
            </a:r>
          </a:p>
          <a:p>
            <a:pPr marL="571500"/>
            <a:r>
              <a:rPr lang="id-ID" sz="4500" dirty="0"/>
              <a:t>inklusi</a:t>
            </a:r>
          </a:p>
          <a:p>
            <a:pPr marL="0"/>
            <a:endParaRPr lang="en-US" sz="1400" dirty="0"/>
          </a:p>
          <a:p>
            <a:pPr marL="0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03552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8C5B55-508D-4E26-A528-3070F563FF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577" t="8245" r="43425" b="72205"/>
          <a:stretch/>
        </p:blipFill>
        <p:spPr>
          <a:xfrm>
            <a:off x="5546537" y="1259083"/>
            <a:ext cx="1090900" cy="1056650"/>
          </a:xfrm>
          <a:prstGeom prst="rect">
            <a:avLst/>
          </a:prstGeom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97AD01-9B9B-446B-803E-A4F63D2853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568" t="62778" r="44397" b="21292"/>
          <a:stretch/>
        </p:blipFill>
        <p:spPr>
          <a:xfrm>
            <a:off x="5536992" y="4762175"/>
            <a:ext cx="1090900" cy="1056650"/>
          </a:xfrm>
          <a:prstGeom prst="rect">
            <a:avLst/>
          </a:prstGeom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97377F-8F49-40D3-B28C-BD0795C8E1B7}"/>
              </a:ext>
            </a:extLst>
          </p:cNvPr>
          <p:cNvSpPr txBox="1"/>
          <p:nvPr/>
        </p:nvSpPr>
        <p:spPr>
          <a:xfrm>
            <a:off x="4928732" y="2315733"/>
            <a:ext cx="23265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Mendukung Pemerintah dan Mitra Pemerintah untuk merintis dan menguji coba gagasan dan pendekatan baru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3000D1-5169-4AE1-8B18-FCBACEAA8ECA}"/>
              </a:ext>
            </a:extLst>
          </p:cNvPr>
          <p:cNvSpPr txBox="1"/>
          <p:nvPr/>
        </p:nvSpPr>
        <p:spPr>
          <a:xfrm>
            <a:off x="5002383" y="5818825"/>
            <a:ext cx="2160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Membina hubungan, dan kerja sama antar institusi serta membangun kemitraan dan koalisi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A0AFDE-E754-401E-A983-54B586911E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3491" t="21785" r="13474" b="62285"/>
          <a:stretch/>
        </p:blipFill>
        <p:spPr>
          <a:xfrm>
            <a:off x="8722509" y="2323911"/>
            <a:ext cx="1090900" cy="1056650"/>
          </a:xfrm>
          <a:prstGeom prst="rect">
            <a:avLst/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583C27-74D6-44B9-999B-E003130277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825" t="48347" r="18140" b="35723"/>
          <a:stretch/>
        </p:blipFill>
        <p:spPr>
          <a:xfrm>
            <a:off x="8822957" y="3982150"/>
            <a:ext cx="890004" cy="862062"/>
          </a:xfrm>
          <a:prstGeom prst="rect">
            <a:avLst/>
          </a:prstGeom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F531FA-AB08-4E02-9FDB-575369AE49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28" t="24715" r="72937" b="59355"/>
          <a:stretch/>
        </p:blipFill>
        <p:spPr>
          <a:xfrm>
            <a:off x="2290734" y="2339554"/>
            <a:ext cx="907982" cy="879476"/>
          </a:xfrm>
          <a:prstGeom prst="rect">
            <a:avLst/>
          </a:prstGeom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9C1922-0AA9-4BB3-AA71-42F8DA5487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420" t="54533" r="75065" b="32617"/>
          <a:stretch/>
        </p:blipFill>
        <p:spPr>
          <a:xfrm>
            <a:off x="2342616" y="4268387"/>
            <a:ext cx="952220" cy="922322"/>
          </a:xfrm>
          <a:prstGeom prst="rect">
            <a:avLst/>
          </a:prstGeom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0350E6-7539-4823-998E-9FCFEFE1C6D3}"/>
              </a:ext>
            </a:extLst>
          </p:cNvPr>
          <p:cNvSpPr txBox="1"/>
          <p:nvPr/>
        </p:nvSpPr>
        <p:spPr>
          <a:xfrm>
            <a:off x="8104704" y="3261647"/>
            <a:ext cx="2326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Menyediakan advis dan dukungan teknis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0DE3FC-98A6-429D-8E51-F6BA055B7C41}"/>
              </a:ext>
            </a:extLst>
          </p:cNvPr>
          <p:cNvSpPr txBox="1"/>
          <p:nvPr/>
        </p:nvSpPr>
        <p:spPr>
          <a:xfrm>
            <a:off x="8104704" y="4844212"/>
            <a:ext cx="2160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Mengkomunikasikan hasil program serta berbagi pengetahuan dan praktik baik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51783D-1213-4D91-907A-2B4D48737A83}"/>
              </a:ext>
            </a:extLst>
          </p:cNvPr>
          <p:cNvSpPr txBox="1"/>
          <p:nvPr/>
        </p:nvSpPr>
        <p:spPr>
          <a:xfrm>
            <a:off x="1760786" y="5089852"/>
            <a:ext cx="2160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Melaksanakan kajian dan analisis yang responsif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13705F-0FD7-4D7F-9705-DB2FCADD0E19}"/>
              </a:ext>
            </a:extLst>
          </p:cNvPr>
          <p:cNvSpPr txBox="1"/>
          <p:nvPr/>
        </p:nvSpPr>
        <p:spPr>
          <a:xfrm>
            <a:off x="1664666" y="3202334"/>
            <a:ext cx="2160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Mendukung pengembangan kebijakan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8193A82-2057-46EE-8793-E36F35181E95}"/>
              </a:ext>
            </a:extLst>
          </p:cNvPr>
          <p:cNvSpPr txBox="1">
            <a:spLocks/>
          </p:cNvSpPr>
          <p:nvPr/>
        </p:nvSpPr>
        <p:spPr>
          <a:xfrm>
            <a:off x="1886407" y="381403"/>
            <a:ext cx="9572528" cy="73753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A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INOVASI?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3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6F8F77-A71D-48DA-B6E1-8DDCADDAE00D}"/>
              </a:ext>
            </a:extLst>
          </p:cNvPr>
          <p:cNvSpPr/>
          <p:nvPr/>
        </p:nvSpPr>
        <p:spPr>
          <a:xfrm>
            <a:off x="0" y="0"/>
            <a:ext cx="12192000" cy="1043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118E94-4EFB-446D-9C8F-9CF710132B16}"/>
              </a:ext>
            </a:extLst>
          </p:cNvPr>
          <p:cNvSpPr txBox="1"/>
          <p:nvPr/>
        </p:nvSpPr>
        <p:spPr>
          <a:xfrm>
            <a:off x="334962" y="270040"/>
            <a:ext cx="11360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AU" sz="4000" b="1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kita</a:t>
            </a:r>
            <a:r>
              <a:rPr lang="en-AU" sz="40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temukan</a:t>
            </a:r>
            <a:r>
              <a:rPr lang="en-AU" sz="40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?</a:t>
            </a:r>
            <a:endParaRPr kumimoji="0" lang="en-A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83F4D163-72BE-479B-BAD9-3C41E3BEBA5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962" y="1407020"/>
            <a:ext cx="11522075" cy="5180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564C7C-5A88-4278-8C3E-A8961C04E174}"/>
              </a:ext>
            </a:extLst>
          </p:cNvPr>
          <p:cNvSpPr/>
          <p:nvPr/>
        </p:nvSpPr>
        <p:spPr>
          <a:xfrm>
            <a:off x="594062" y="1795347"/>
            <a:ext cx="40831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Keterampilan</a:t>
            </a: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endParaRPr lang="en-A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17FD2-8C86-4E40-BD0B-71C8E0FAD696}"/>
              </a:ext>
            </a:extLst>
          </p:cNvPr>
          <p:cNvSpPr/>
          <p:nvPr/>
        </p:nvSpPr>
        <p:spPr>
          <a:xfrm>
            <a:off x="594062" y="2396422"/>
            <a:ext cx="408313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Tx/>
              <a:buChar char="-"/>
              <a:defRPr/>
            </a:pP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Literasi</a:t>
            </a:r>
            <a:endParaRPr lang="en-A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Tx/>
              <a:buChar char="-"/>
              <a:defRPr/>
            </a:pP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Numerasi</a:t>
            </a:r>
            <a:endParaRPr lang="en-A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Tx/>
              <a:buChar char="-"/>
              <a:defRPr/>
            </a:pP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Kesenjangan</a:t>
            </a: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</a:t>
            </a:r>
          </a:p>
        </p:txBody>
      </p:sp>
    </p:spTree>
    <p:extLst>
      <p:ext uri="{BB962C8B-B14F-4D97-AF65-F5344CB8AC3E}">
        <p14:creationId xmlns:p14="http://schemas.microsoft.com/office/powerpoint/2010/main" val="3839637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84D45CE-25F2-40CB-8320-5C96C36C0573}"/>
              </a:ext>
            </a:extLst>
          </p:cNvPr>
          <p:cNvSpPr/>
          <p:nvPr/>
        </p:nvSpPr>
        <p:spPr>
          <a:xfrm>
            <a:off x="11750722" y="35044"/>
            <a:ext cx="441278" cy="196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 descr="A picture containing person, table, indoor, sitting&#10;&#10;Description automatically generated">
            <a:extLst>
              <a:ext uri="{FF2B5EF4-FFF2-40B4-BE49-F238E27FC236}">
                <a16:creationId xmlns:a16="http://schemas.microsoft.com/office/drawing/2014/main" id="{D2136F3D-A381-43AA-A8E8-8F19A0D2F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78" y="1650036"/>
            <a:ext cx="6421183" cy="4284133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81AF87C-B98E-4305-AFF1-D87378A9E244}"/>
              </a:ext>
            </a:extLst>
          </p:cNvPr>
          <p:cNvSpPr/>
          <p:nvPr/>
        </p:nvSpPr>
        <p:spPr>
          <a:xfrm>
            <a:off x="4998686" y="2881573"/>
            <a:ext cx="6546741" cy="1197621"/>
          </a:xfrm>
          <a:prstGeom prst="roundRect">
            <a:avLst/>
          </a:prstGeom>
          <a:solidFill>
            <a:schemeClr val="bg1"/>
          </a:solidFill>
          <a:ln>
            <a:solidFill>
              <a:srgbClr val="005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 AKSI 2016 menunjukkan bahwa </a:t>
            </a:r>
          </a:p>
          <a:p>
            <a:pPr algn="ctr"/>
            <a:r>
              <a:rPr lang="id-ID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 siswa kelas 4 belum mampu </a:t>
            </a:r>
          </a:p>
          <a:p>
            <a:pPr algn="ctr"/>
            <a:r>
              <a:rPr lang="id-ID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membaca secara mandiri </a:t>
            </a:r>
          </a:p>
          <a:p>
            <a:pPr algn="ctr"/>
            <a:r>
              <a:rPr lang="id-ID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(Puspendik Balitbang Kemendikbud, 2016)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4E9AD2C-3182-4E5A-AB58-F58D41E9BACA}"/>
              </a:ext>
            </a:extLst>
          </p:cNvPr>
          <p:cNvSpPr/>
          <p:nvPr/>
        </p:nvSpPr>
        <p:spPr>
          <a:xfrm>
            <a:off x="4998686" y="4242752"/>
            <a:ext cx="6546741" cy="1035946"/>
          </a:xfrm>
          <a:prstGeom prst="roundRect">
            <a:avLst/>
          </a:prstGeom>
          <a:solidFill>
            <a:schemeClr val="bg1"/>
          </a:solidFill>
          <a:ln>
            <a:solidFill>
              <a:srgbClr val="005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 INOVASI 2018 di Provinsi NTB, NTT, K</a:t>
            </a:r>
            <a:r>
              <a:rPr lang="en-A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altara</a:t>
            </a:r>
            <a:r>
              <a:rPr lang="id-ID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Jawa Timur menemukan </a:t>
            </a:r>
            <a:r>
              <a:rPr lang="id-ID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anak kelas 3 belum mampu membaca kata.</a:t>
            </a:r>
            <a:r>
              <a:rPr lang="id-ID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Lebih dari separuh berasal dari Pulau Sumba, NTT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79E8DA4-4698-4740-B4AD-E75F4B17D887}"/>
              </a:ext>
            </a:extLst>
          </p:cNvPr>
          <p:cNvSpPr txBox="1">
            <a:spLocks/>
          </p:cNvSpPr>
          <p:nvPr/>
        </p:nvSpPr>
        <p:spPr>
          <a:xfrm>
            <a:off x="608929" y="428707"/>
            <a:ext cx="10452883" cy="73753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A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Literacy: the problem</a:t>
            </a:r>
            <a:endParaRPr lang="id-ID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id-ID" sz="20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Hasil Asesmen </a:t>
            </a:r>
            <a:r>
              <a:rPr lang="en-AU" sz="20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PISA, </a:t>
            </a:r>
            <a:r>
              <a:rPr lang="id-ID" sz="20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Kompetensi Siswa Indonesia (AKSI) dan INOVASI</a:t>
            </a:r>
            <a:endParaRPr lang="id-ID" sz="2000" b="1" i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37113E-8013-475F-A62D-3E5889BD4FC7}"/>
              </a:ext>
            </a:extLst>
          </p:cNvPr>
          <p:cNvSpPr/>
          <p:nvPr/>
        </p:nvSpPr>
        <p:spPr>
          <a:xfrm>
            <a:off x="4998685" y="5477538"/>
            <a:ext cx="6546741" cy="918648"/>
          </a:xfrm>
          <a:prstGeom prst="roundRect">
            <a:avLst/>
          </a:prstGeom>
          <a:solidFill>
            <a:schemeClr val="bg1"/>
          </a:solidFill>
          <a:ln>
            <a:solidFill>
              <a:srgbClr val="005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86% siswa </a:t>
            </a:r>
            <a:r>
              <a:rPr lang="en-A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mengaku </a:t>
            </a:r>
            <a:r>
              <a:rPr lang="en-A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suka membaca</a:t>
            </a:r>
            <a:r>
              <a:rPr lang="en-A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namun tidak memiliki akses ke </a:t>
            </a:r>
            <a:r>
              <a:rPr lang="en-AU" sz="17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A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7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bacaan</a:t>
            </a:r>
            <a:r>
              <a:rPr lang="en-A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(Studi INOVASI, 2018)</a:t>
            </a:r>
            <a:endParaRPr lang="id-ID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AE8117-F6D5-446B-AC89-4E97B2F83D5E}"/>
              </a:ext>
            </a:extLst>
          </p:cNvPr>
          <p:cNvSpPr/>
          <p:nvPr/>
        </p:nvSpPr>
        <p:spPr>
          <a:xfrm>
            <a:off x="4998685" y="1440382"/>
            <a:ext cx="6546741" cy="1277633"/>
          </a:xfrm>
          <a:prstGeom prst="roundRect">
            <a:avLst/>
          </a:prstGeom>
          <a:solidFill>
            <a:schemeClr val="bg1"/>
          </a:solidFill>
          <a:ln>
            <a:solidFill>
              <a:srgbClr val="005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 PISA (2018) </a:t>
            </a:r>
            <a:r>
              <a:rPr lang="en-AU" sz="1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A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id" sz="1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anak usia 15 tahun </a:t>
            </a:r>
            <a:r>
              <a:rPr lang="en-AU" sz="17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id" sz="1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memiliki keterampilan dasar </a:t>
            </a:r>
            <a:r>
              <a:rPr lang="id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id" sz="17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literasi, numerasi, dan berpikir tingkat tinggi, yang diperlukan untuk studi atau pekerjaan lebih lanjut</a:t>
            </a:r>
            <a:r>
              <a:rPr lang="en-A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(PISA, 2018)</a:t>
            </a:r>
            <a:endParaRPr lang="id-ID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671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F90681-AA7B-4CCB-A2D0-929CE32385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C0C0C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6F8F77-A71D-48DA-B6E1-8DDCADDAE00D}"/>
              </a:ext>
            </a:extLst>
          </p:cNvPr>
          <p:cNvSpPr/>
          <p:nvPr/>
        </p:nvSpPr>
        <p:spPr>
          <a:xfrm>
            <a:off x="0" y="0"/>
            <a:ext cx="12192000" cy="1043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118E94-4EFB-446D-9C8F-9CF710132B16}"/>
              </a:ext>
            </a:extLst>
          </p:cNvPr>
          <p:cNvSpPr txBox="1"/>
          <p:nvPr/>
        </p:nvSpPr>
        <p:spPr>
          <a:xfrm>
            <a:off x="251928" y="240361"/>
            <a:ext cx="1194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AU" sz="3600" b="1" dirty="0">
                <a:solidFill>
                  <a:srgbClr val="0070C0"/>
                </a:solidFill>
                <a:latin typeface="Arial"/>
              </a:rPr>
              <a:t>Literacy: the problem</a:t>
            </a:r>
            <a:endParaRPr kumimoji="0" lang="en-A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29F670-9F46-44BC-866B-40586544AEC1}"/>
              </a:ext>
            </a:extLst>
          </p:cNvPr>
          <p:cNvSpPr/>
          <p:nvPr/>
        </p:nvSpPr>
        <p:spPr>
          <a:xfrm>
            <a:off x="120960" y="1127053"/>
            <a:ext cx="1118919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" sz="2300" dirty="0">
                <a:latin typeface="Arial" panose="020B0604020202020204" pitchFamily="34" charset="0"/>
                <a:cs typeface="Arial" panose="020B0604020202020204" pitchFamily="34" charset="0"/>
              </a:rPr>
              <a:t>Empat masalah diidentifikasi: </a:t>
            </a:r>
            <a:r>
              <a:rPr lang="id" sz="2300" b="1" dirty="0">
                <a:latin typeface="Arial" panose="020B0604020202020204" pitchFamily="34" charset="0"/>
                <a:cs typeface="Arial" panose="020B0604020202020204" pitchFamily="34" charset="0"/>
              </a:rPr>
              <a:t>metodologi pengajaran, kurikulum/penilaian, bahasa ibu… </a:t>
            </a:r>
            <a:r>
              <a:rPr lang="id" sz="2300" dirty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id" sz="2300" b="1" dirty="0">
                <a:latin typeface="Arial" panose="020B0604020202020204" pitchFamily="34" charset="0"/>
                <a:cs typeface="Arial" panose="020B0604020202020204" pitchFamily="34" charset="0"/>
              </a:rPr>
              <a:t> buku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" sz="2300" dirty="0">
                <a:latin typeface="Arial" panose="020B0604020202020204" pitchFamily="34" charset="0"/>
                <a:cs typeface="Arial" panose="020B0604020202020204" pitchFamily="34" charset="0"/>
              </a:rPr>
              <a:t>Guru belum memiliki pengetahuan dan keterampilan untuk mengajarkan literasi di kelas awal.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Survei guru INOVASI: nilai rata-rata rendah (dari 100): 45 di Kalimantan Utara, 48 di NTT, dan 56 di NTB.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instrumen didasarkan pada tes internasional untuk anak kelas empat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skor terendah berada dalam domain menafsirkan dan mengintegrasikan ide-ide.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" sz="2300" dirty="0">
                <a:latin typeface="Arial" panose="020B0604020202020204" pitchFamily="34" charset="0"/>
                <a:cs typeface="Arial" panose="020B0604020202020204" pitchFamily="34" charset="0"/>
              </a:rPr>
              <a:t>Ajaran membaca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belum tercakup dengan baik dalam pelatihan pra-jabatan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belum bagian dari kurikulum saat ini untuk kelas awal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" sz="2300" dirty="0">
                <a:latin typeface="Arial" panose="020B0604020202020204" pitchFamily="34" charset="0"/>
                <a:cs typeface="Arial" panose="020B0604020202020204" pitchFamily="34" charset="0"/>
              </a:rPr>
              <a:t>Kebijakan nasional mendukung penggunaan bahasa ibu untuk transisi ke Bahasa Indonesia di kelas awal, tetapi…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 ada metodologi, kurikulum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pedoman atau materi yang disepakati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Gur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pengawas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 yakin tentang kebijakan atau praktik, orang tua ambivalen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" dirty="0">
                <a:latin typeface="Arial" panose="020B0604020202020204" pitchFamily="34" charset="0"/>
                <a:cs typeface="Arial" panose="020B0604020202020204" pitchFamily="34" charset="0"/>
              </a:rPr>
              <a:t>Kebanyakan anak masuk sekolah belum lancar berbahasa Indonesia</a:t>
            </a:r>
            <a:endParaRPr lang="id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F90681-AA7B-4CCB-A2D0-929CE32385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C0C0C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6F8F77-A71D-48DA-B6E1-8DDCADDAE00D}"/>
              </a:ext>
            </a:extLst>
          </p:cNvPr>
          <p:cNvSpPr/>
          <p:nvPr/>
        </p:nvSpPr>
        <p:spPr>
          <a:xfrm>
            <a:off x="0" y="0"/>
            <a:ext cx="12192000" cy="1043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118E94-4EFB-446D-9C8F-9CF710132B16}"/>
              </a:ext>
            </a:extLst>
          </p:cNvPr>
          <p:cNvSpPr txBox="1"/>
          <p:nvPr/>
        </p:nvSpPr>
        <p:spPr>
          <a:xfrm>
            <a:off x="289249" y="270040"/>
            <a:ext cx="1140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AU" sz="3600" b="1" dirty="0">
                <a:solidFill>
                  <a:srgbClr val="0070C0"/>
                </a:solidFill>
                <a:latin typeface="Arial"/>
              </a:rPr>
              <a:t>Books &amp; reading culture</a:t>
            </a:r>
            <a:endParaRPr kumimoji="0" lang="en-A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29F670-9F46-44BC-866B-40586544AEC1}"/>
              </a:ext>
            </a:extLst>
          </p:cNvPr>
          <p:cNvSpPr/>
          <p:nvPr/>
        </p:nvSpPr>
        <p:spPr>
          <a:xfrm>
            <a:off x="223259" y="1383423"/>
            <a:ext cx="1196874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Apakah anak-anak termotivasi untuk membaca?</a:t>
            </a:r>
          </a:p>
          <a:p>
            <a:endParaRPr lang="id-ID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INOVASI mensurvei 4.772 anak di tiga provinsi dan menemukan bahwa mereka 'suka membaca’.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85% di Kalimantan Utara, 94% di NTB dan 91% di NTT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Studi UNESCO tahun 2012 menemukan bahwa tingkat motivasi membaca di kalangan anak-anak Indonesia serendah 0,001 - </a:t>
            </a:r>
            <a:r>
              <a:rPr lang="id-ID" i="1" dirty="0">
                <a:latin typeface="Arial" panose="020B0604020202020204" pitchFamily="34" charset="0"/>
                <a:cs typeface="Arial" panose="020B0604020202020204" pitchFamily="34" charset="0"/>
              </a:rPr>
              <a:t>temuan kami bertentangan dengan ini!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Anak-anak sangat termotivasi untuk membaca, tetapi tidak dapat melakukannya karena kurangnya buku yang menarik dan sesuai usia di sekolah dan desa.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68% buku yg ada di perpustakaan, sekolah/madrasah maupun TBM adalah buku teks.</a:t>
            </a:r>
          </a:p>
          <a:p>
            <a:endParaRPr lang="id-ID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Proses persetujuan pemerintah mencegah sekolah dari pengadaan buku yang sesuai</a:t>
            </a:r>
          </a:p>
          <a:p>
            <a:endParaRPr lang="id-ID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Penerbit belum memasok buku ke daerah terpencil</a:t>
            </a:r>
          </a:p>
        </p:txBody>
      </p:sp>
    </p:spTree>
    <p:extLst>
      <p:ext uri="{BB962C8B-B14F-4D97-AF65-F5344CB8AC3E}">
        <p14:creationId xmlns:p14="http://schemas.microsoft.com/office/powerpoint/2010/main" val="4048672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1E1E51-ED3B-4AA3-B043-C59820FF7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2772" y="0"/>
            <a:ext cx="4972135" cy="3401558"/>
          </a:xfrm>
          <a:custGeom>
            <a:avLst/>
            <a:gdLst>
              <a:gd name="connsiteX0" fmla="*/ 0 w 4979304"/>
              <a:gd name="connsiteY0" fmla="*/ 0 h 3364992"/>
              <a:gd name="connsiteX1" fmla="*/ 4211250 w 4979304"/>
              <a:gd name="connsiteY1" fmla="*/ 0 h 3364992"/>
              <a:gd name="connsiteX2" fmla="*/ 4309461 w 4979304"/>
              <a:gd name="connsiteY2" fmla="*/ 192282 h 3364992"/>
              <a:gd name="connsiteX3" fmla="*/ 4974907 w 4979304"/>
              <a:gd name="connsiteY3" fmla="*/ 3110424 h 3364992"/>
              <a:gd name="connsiteX4" fmla="*/ 4979304 w 4979304"/>
              <a:gd name="connsiteY4" fmla="*/ 3364992 h 3364992"/>
              <a:gd name="connsiteX5" fmla="*/ 800592 w 4979304"/>
              <a:gd name="connsiteY5" fmla="*/ 3364992 h 3364992"/>
              <a:gd name="connsiteX6" fmla="*/ 797493 w 4979304"/>
              <a:gd name="connsiteY6" fmla="*/ 3185579 h 3364992"/>
              <a:gd name="connsiteX7" fmla="*/ 22579 w 4979304"/>
              <a:gd name="connsiteY7" fmla="*/ 42066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5" name="Picture 14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5D6ED6F9-4E1F-4830-B905-52A856D575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7381690" y="3456433"/>
            <a:ext cx="4810310" cy="3401568"/>
          </a:xfrm>
          <a:custGeom>
            <a:avLst/>
            <a:gdLst>
              <a:gd name="connsiteX0" fmla="*/ 781270 w 4810310"/>
              <a:gd name="connsiteY0" fmla="*/ 0 h 3401568"/>
              <a:gd name="connsiteX1" fmla="*/ 4810310 w 4810310"/>
              <a:gd name="connsiteY1" fmla="*/ 0 h 3401568"/>
              <a:gd name="connsiteX2" fmla="*/ 4810310 w 4810310"/>
              <a:gd name="connsiteY2" fmla="*/ 3401568 h 3401568"/>
              <a:gd name="connsiteX3" fmla="*/ 0 w 4810310"/>
              <a:gd name="connsiteY3" fmla="*/ 3401568 h 3401568"/>
              <a:gd name="connsiteX4" fmla="*/ 1963 w 4810310"/>
              <a:gd name="connsiteY4" fmla="*/ 3397912 h 3401568"/>
              <a:gd name="connsiteX5" fmla="*/ 776876 w 4810310"/>
              <a:gd name="connsiteY5" fmla="*/ 254399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57375B-1BE7-4323-9B23-40005BE23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8760" y="3456424"/>
            <a:ext cx="4916148" cy="3401576"/>
          </a:xfrm>
          <a:custGeom>
            <a:avLst/>
            <a:gdLst>
              <a:gd name="connsiteX0" fmla="*/ 749362 w 4925479"/>
              <a:gd name="connsiteY0" fmla="*/ 0 h 3364992"/>
              <a:gd name="connsiteX1" fmla="*/ 4925479 w 4925479"/>
              <a:gd name="connsiteY1" fmla="*/ 0 h 3364992"/>
              <a:gd name="connsiteX2" fmla="*/ 4921868 w 4925479"/>
              <a:gd name="connsiteY2" fmla="*/ 209033 h 3364992"/>
              <a:gd name="connsiteX3" fmla="*/ 4256422 w 4925479"/>
              <a:gd name="connsiteY3" fmla="*/ 3127175 h 3364992"/>
              <a:gd name="connsiteX4" fmla="*/ 4134952 w 4925479"/>
              <a:gd name="connsiteY4" fmla="*/ 3364992 h 3364992"/>
              <a:gd name="connsiteX5" fmla="*/ 0 w 4925479"/>
              <a:gd name="connsiteY5" fmla="*/ 3364992 h 3364992"/>
              <a:gd name="connsiteX6" fmla="*/ 79008 w 4925479"/>
              <a:gd name="connsiteY6" fmla="*/ 3202330 h 3364992"/>
              <a:gd name="connsiteX7" fmla="*/ 744454 w 4925479"/>
              <a:gd name="connsiteY7" fmla="*/ 284189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C21F5B-26AA-4ABE-9AA0-6F1FDF6B59E4}"/>
              </a:ext>
            </a:extLst>
          </p:cNvPr>
          <p:cNvSpPr txBox="1">
            <a:spLocks/>
          </p:cNvSpPr>
          <p:nvPr/>
        </p:nvSpPr>
        <p:spPr>
          <a:xfrm>
            <a:off x="420624" y="685800"/>
            <a:ext cx="3046476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A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solution</a:t>
            </a:r>
            <a:endParaRPr lang="id-ID" sz="2800" b="1" dirty="0">
              <a:solidFill>
                <a:schemeClr val="tx1"/>
              </a:solidFill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AFCB2D9-0222-4D30-8424-286007C15083}"/>
              </a:ext>
            </a:extLst>
          </p:cNvPr>
          <p:cNvSpPr txBox="1">
            <a:spLocks/>
          </p:cNvSpPr>
          <p:nvPr/>
        </p:nvSpPr>
        <p:spPr>
          <a:xfrm>
            <a:off x="202382" y="2191404"/>
            <a:ext cx="3488903" cy="4493477"/>
          </a:xfr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Pengembangan profesi berkelanjutan</a:t>
            </a:r>
            <a:r>
              <a:rPr lang="en-AU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berbasis gugus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Pelatihan pra-jabatan dan dalam-jabatan guru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Penyediaan buku (tradisional dan digital) / perpustakaan desa dan madrasah/sekolah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Kemitraan dengan organisasi non-pemerintah, termasuk ormas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Pengembangan kebijakan di tingkat kabupaten, provinsi dan nasional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Pendanaan bersama/multi-sumber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Pertunangan Komunitas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B4D701-54A2-40C8-A52A-ADEC13E438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8504" y="0"/>
            <a:ext cx="4783496" cy="3401553"/>
          </a:xfrm>
          <a:custGeom>
            <a:avLst/>
            <a:gdLst>
              <a:gd name="connsiteX0" fmla="*/ 0 w 4787628"/>
              <a:gd name="connsiteY0" fmla="*/ 0 h 3401568"/>
              <a:gd name="connsiteX1" fmla="*/ 4787628 w 4787628"/>
              <a:gd name="connsiteY1" fmla="*/ 0 h 3401568"/>
              <a:gd name="connsiteX2" fmla="*/ 4787628 w 4787628"/>
              <a:gd name="connsiteY2" fmla="*/ 3401568 h 3401568"/>
              <a:gd name="connsiteX3" fmla="*/ 762748 w 4787628"/>
              <a:gd name="connsiteY3" fmla="*/ 3401568 h 3401568"/>
              <a:gd name="connsiteX4" fmla="*/ 751436 w 4787628"/>
              <a:gd name="connsiteY4" fmla="*/ 2963954 h 3401568"/>
              <a:gd name="connsiteX5" fmla="*/ 93264 w 4787628"/>
              <a:gd name="connsiteY5" fmla="*/ 192283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C87BCD-555F-4738-A4E4-E6CDFE8609CB}"/>
              </a:ext>
            </a:extLst>
          </p:cNvPr>
          <p:cNvCxnSpPr/>
          <p:nvPr/>
        </p:nvCxnSpPr>
        <p:spPr>
          <a:xfrm>
            <a:off x="420624" y="2011363"/>
            <a:ext cx="30464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BC5226C1-BF34-4E34-9B0D-04AE73CFBE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48" y="788195"/>
            <a:ext cx="1043126" cy="104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521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7784-A0C6-48A7-A053-97DC77F16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160924"/>
            <a:ext cx="11489210" cy="84262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 </a:t>
            </a:r>
            <a:r>
              <a:rPr lang="en-US" sz="3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</a:t>
            </a:r>
            <a:endParaRPr lang="en-ID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335262-EA0E-4901-8B63-FFFBAC556F80}"/>
              </a:ext>
            </a:extLst>
          </p:cNvPr>
          <p:cNvGrpSpPr/>
          <p:nvPr/>
        </p:nvGrpSpPr>
        <p:grpSpPr>
          <a:xfrm>
            <a:off x="4085437" y="4504651"/>
            <a:ext cx="4101464" cy="1809549"/>
            <a:chOff x="3620669" y="4492333"/>
            <a:chExt cx="8745500" cy="18095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414594F-FB48-4AA2-B3E2-E599AE188CD9}"/>
                </a:ext>
              </a:extLst>
            </p:cNvPr>
            <p:cNvSpPr/>
            <p:nvPr/>
          </p:nvSpPr>
          <p:spPr>
            <a:xfrm>
              <a:off x="3620669" y="4492333"/>
              <a:ext cx="8745500" cy="180954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C64E67E0-EE53-4428-B2C2-2657D357A179}"/>
                </a:ext>
              </a:extLst>
            </p:cNvPr>
            <p:cNvSpPr txBox="1">
              <a:spLocks/>
            </p:cNvSpPr>
            <p:nvPr/>
          </p:nvSpPr>
          <p:spPr>
            <a:xfrm>
              <a:off x="3935510" y="4550285"/>
              <a:ext cx="8192679" cy="16936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Anak lamban belajar juga, meningkatkan kemampuan literasi mereka. Hasilnya dikaitkan dengan pendekatan pembelajaran yang berbeda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id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BADAB0B-5EAD-40D9-8552-68F229B0246C}"/>
              </a:ext>
            </a:extLst>
          </p:cNvPr>
          <p:cNvSpPr/>
          <p:nvPr/>
        </p:nvSpPr>
        <p:spPr>
          <a:xfrm>
            <a:off x="285226" y="4507315"/>
            <a:ext cx="3604179" cy="18095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2808CA-B554-4DBA-B1CC-BF8CC886EA75}"/>
              </a:ext>
            </a:extLst>
          </p:cNvPr>
          <p:cNvSpPr txBox="1">
            <a:spLocks/>
          </p:cNvSpPr>
          <p:nvPr/>
        </p:nvSpPr>
        <p:spPr>
          <a:xfrm>
            <a:off x="534966" y="4783244"/>
            <a:ext cx="3155321" cy="1693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 untuk mencapai keaksaraan dasar dikurangi dari 3 tahun menjadi 2 tahun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EB60CF-EFAA-44A0-BA4A-E5491B729ACF}"/>
              </a:ext>
            </a:extLst>
          </p:cNvPr>
          <p:cNvSpPr/>
          <p:nvPr/>
        </p:nvSpPr>
        <p:spPr>
          <a:xfrm>
            <a:off x="8382934" y="4507315"/>
            <a:ext cx="3690122" cy="180954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77441D16-2875-4037-8F39-E899E27C1C8F}"/>
              </a:ext>
            </a:extLst>
          </p:cNvPr>
          <p:cNvSpPr txBox="1">
            <a:spLocks/>
          </p:cNvSpPr>
          <p:nvPr/>
        </p:nvSpPr>
        <p:spPr>
          <a:xfrm>
            <a:off x="8418981" y="4629683"/>
            <a:ext cx="3556777" cy="1608369"/>
          </a:xfrm>
          <a:solidFill>
            <a:srgbClr val="FFFF00"/>
          </a:solidFill>
        </p:spPr>
        <p:txBody>
          <a:bodyPr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" sz="2200" b="1" dirty="0">
                <a:solidFill>
                  <a:schemeClr val="bg1"/>
                </a:solidFill>
              </a:rPr>
              <a:t>Setelah 1,5 tahun, proporsi siswa yang lulus tes keaksaraan dasar di Bulungan lebih tinggi daripada di provinsi Jawa Timur (wilayah yang lebih maju)</a:t>
            </a:r>
            <a:r>
              <a:rPr lang="en-AU" sz="2200" b="1" dirty="0">
                <a:solidFill>
                  <a:schemeClr val="bg1"/>
                </a:solidFill>
              </a:rPr>
              <a:t>.</a:t>
            </a:r>
            <a:endParaRPr lang="id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307BD3D-732A-49AE-9471-DA851B53E6B7}"/>
              </a:ext>
            </a:extLst>
          </p:cNvPr>
          <p:cNvGraphicFramePr/>
          <p:nvPr/>
        </p:nvGraphicFramePr>
        <p:xfrm>
          <a:off x="8152258" y="1308684"/>
          <a:ext cx="3895631" cy="305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523F422E-B86D-4C1A-B03A-D95974F14FFF}"/>
              </a:ext>
            </a:extLst>
          </p:cNvPr>
          <p:cNvGraphicFramePr>
            <a:graphicFrameLocks/>
          </p:cNvGraphicFramePr>
          <p:nvPr/>
        </p:nvGraphicFramePr>
        <p:xfrm>
          <a:off x="3931763" y="1143482"/>
          <a:ext cx="4233895" cy="329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3E58062-0E11-41A0-A255-8AFAC19E8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8" y="1356806"/>
            <a:ext cx="3921441" cy="30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Graphic spid="5" grpId="0">
        <p:bldAsOne/>
      </p:bldGraphic>
      <p:bldGraphic spid="26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F90681-AA7B-4CCB-A2D0-929CE32385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C0C0C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6F8F77-A71D-48DA-B6E1-8DDCADDAE00D}"/>
              </a:ext>
            </a:extLst>
          </p:cNvPr>
          <p:cNvSpPr/>
          <p:nvPr/>
        </p:nvSpPr>
        <p:spPr>
          <a:xfrm>
            <a:off x="0" y="0"/>
            <a:ext cx="12192000" cy="1043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118E94-4EFB-446D-9C8F-9CF710132B16}"/>
              </a:ext>
            </a:extLst>
          </p:cNvPr>
          <p:cNvSpPr txBox="1"/>
          <p:nvPr/>
        </p:nvSpPr>
        <p:spPr>
          <a:xfrm>
            <a:off x="345233" y="270040"/>
            <a:ext cx="11349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AU" sz="3600" b="1" dirty="0">
                <a:solidFill>
                  <a:srgbClr val="0070C0"/>
                </a:solidFill>
                <a:latin typeface="Arial"/>
              </a:rPr>
              <a:t>Numeracy: the problem</a:t>
            </a:r>
            <a:endParaRPr kumimoji="0" lang="en-A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29F670-9F46-44BC-866B-40586544AEC1}"/>
              </a:ext>
            </a:extLst>
          </p:cNvPr>
          <p:cNvSpPr/>
          <p:nvPr/>
        </p:nvSpPr>
        <p:spPr>
          <a:xfrm>
            <a:off x="461446" y="1313166"/>
            <a:ext cx="116239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Hasil PISA menunjukkan bahwa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siswa 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MTs/SMP 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gagal untuk memahami konsep matematika yang digunakan dalam masalah dunia nyata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d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INOVASI menemukan bahwa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guru di kelas menengah 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MI/SD 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(3–4) </a:t>
            </a: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sulit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memahami dan mengajarkan konsep yang berkaitan dengan pecahan dan pembagian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anak-anak </a:t>
            </a: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bingung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dengan konsep dasar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d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Numerasi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tercakup dengan baik dalam pelatihan pra-jabatan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belum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tercakup dengan baik dalam kurikulum untuk kelas awal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d-ID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300" dirty="0">
                <a:latin typeface="Arial" panose="020B0604020202020204" pitchFamily="34" charset="0"/>
                <a:cs typeface="Arial" panose="020B0604020202020204" pitchFamily="34" charset="0"/>
              </a:rPr>
              <a:t>Apakah kurikulum bergerak terlalu cepat?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Pengalaman internasional menunjukkan kurikulum matematika di banyak sistem bergerak terlalu cepat (Pritchett 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Beatty 2012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AU" dirty="0" err="1">
                <a:latin typeface="Arial" panose="020B0604020202020204" pitchFamily="34" charset="0"/>
                <a:cs typeface="Arial" panose="020B0604020202020204" pitchFamily="34" charset="0"/>
              </a:rPr>
              <a:t>Atuhurra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&amp; Kaffenberger 2020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Anak-anak di kelas awal tidak diberi kesempatan untuk memperoleh pemahaman yang solid tentang angka atau kemampuan untuk berpikir secara matematis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Kurikulum sangat berfokus pada perhitungan dan bukan pada 'membuat makna'</a:t>
            </a:r>
          </a:p>
        </p:txBody>
      </p:sp>
      <p:sp>
        <p:nvSpPr>
          <p:cNvPr id="2" name="AutoShape 1" descr="Image of Julius Atuhurra">
            <a:extLst>
              <a:ext uri="{FF2B5EF4-FFF2-40B4-BE49-F238E27FC236}">
                <a16:creationId xmlns:a16="http://schemas.microsoft.com/office/drawing/2014/main" id="{1103A663-0EEE-4A69-AD3C-43674CF2F3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9927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1E1E51-ED3B-4AA3-B043-C59820FF75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2103" y="1"/>
            <a:ext cx="4972135" cy="3401560"/>
          </a:xfrm>
          <a:custGeom>
            <a:avLst/>
            <a:gdLst>
              <a:gd name="connsiteX0" fmla="*/ 0 w 4979304"/>
              <a:gd name="connsiteY0" fmla="*/ 0 h 3364992"/>
              <a:gd name="connsiteX1" fmla="*/ 4211250 w 4979304"/>
              <a:gd name="connsiteY1" fmla="*/ 0 h 3364992"/>
              <a:gd name="connsiteX2" fmla="*/ 4309461 w 4979304"/>
              <a:gd name="connsiteY2" fmla="*/ 192282 h 3364992"/>
              <a:gd name="connsiteX3" fmla="*/ 4974907 w 4979304"/>
              <a:gd name="connsiteY3" fmla="*/ 3110424 h 3364992"/>
              <a:gd name="connsiteX4" fmla="*/ 4979304 w 4979304"/>
              <a:gd name="connsiteY4" fmla="*/ 3364992 h 3364992"/>
              <a:gd name="connsiteX5" fmla="*/ 800592 w 4979304"/>
              <a:gd name="connsiteY5" fmla="*/ 3364992 h 3364992"/>
              <a:gd name="connsiteX6" fmla="*/ 797493 w 4979304"/>
              <a:gd name="connsiteY6" fmla="*/ 3185579 h 3364992"/>
              <a:gd name="connsiteX7" fmla="*/ 22579 w 4979304"/>
              <a:gd name="connsiteY7" fmla="*/ 42066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6ED6F9-4E1F-4830-B905-52A856D57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1690" y="3456416"/>
            <a:ext cx="4810310" cy="3401557"/>
          </a:xfrm>
          <a:custGeom>
            <a:avLst/>
            <a:gdLst>
              <a:gd name="connsiteX0" fmla="*/ 781270 w 4810310"/>
              <a:gd name="connsiteY0" fmla="*/ 0 h 3401568"/>
              <a:gd name="connsiteX1" fmla="*/ 4810310 w 4810310"/>
              <a:gd name="connsiteY1" fmla="*/ 0 h 3401568"/>
              <a:gd name="connsiteX2" fmla="*/ 4810310 w 4810310"/>
              <a:gd name="connsiteY2" fmla="*/ 3401568 h 3401568"/>
              <a:gd name="connsiteX3" fmla="*/ 0 w 4810310"/>
              <a:gd name="connsiteY3" fmla="*/ 3401568 h 3401568"/>
              <a:gd name="connsiteX4" fmla="*/ 1963 w 4810310"/>
              <a:gd name="connsiteY4" fmla="*/ 3397912 h 3401568"/>
              <a:gd name="connsiteX5" fmla="*/ 776876 w 4810310"/>
              <a:gd name="connsiteY5" fmla="*/ 254399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57375B-1BE7-4323-9B23-40005BE23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9728" y="3456424"/>
            <a:ext cx="4895848" cy="3401576"/>
          </a:xfrm>
          <a:custGeom>
            <a:avLst/>
            <a:gdLst>
              <a:gd name="connsiteX0" fmla="*/ 749362 w 4925479"/>
              <a:gd name="connsiteY0" fmla="*/ 0 h 3364992"/>
              <a:gd name="connsiteX1" fmla="*/ 4925479 w 4925479"/>
              <a:gd name="connsiteY1" fmla="*/ 0 h 3364992"/>
              <a:gd name="connsiteX2" fmla="*/ 4921868 w 4925479"/>
              <a:gd name="connsiteY2" fmla="*/ 209033 h 3364992"/>
              <a:gd name="connsiteX3" fmla="*/ 4256422 w 4925479"/>
              <a:gd name="connsiteY3" fmla="*/ 3127175 h 3364992"/>
              <a:gd name="connsiteX4" fmla="*/ 4134952 w 4925479"/>
              <a:gd name="connsiteY4" fmla="*/ 3364992 h 3364992"/>
              <a:gd name="connsiteX5" fmla="*/ 0 w 4925479"/>
              <a:gd name="connsiteY5" fmla="*/ 3364992 h 3364992"/>
              <a:gd name="connsiteX6" fmla="*/ 79008 w 4925479"/>
              <a:gd name="connsiteY6" fmla="*/ 3202330 h 3364992"/>
              <a:gd name="connsiteX7" fmla="*/ 744454 w 4925479"/>
              <a:gd name="connsiteY7" fmla="*/ 284189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C21F5B-26AA-4ABE-9AA0-6F1FDF6B59E4}"/>
              </a:ext>
            </a:extLst>
          </p:cNvPr>
          <p:cNvSpPr txBox="1">
            <a:spLocks/>
          </p:cNvSpPr>
          <p:nvPr/>
        </p:nvSpPr>
        <p:spPr>
          <a:xfrm>
            <a:off x="420624" y="685800"/>
            <a:ext cx="3046476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A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solution</a:t>
            </a:r>
            <a:endParaRPr lang="id-ID" sz="2800" b="1" dirty="0">
              <a:solidFill>
                <a:schemeClr val="tx1"/>
              </a:solidFill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AFCB2D9-0222-4D30-8424-286007C15083}"/>
              </a:ext>
            </a:extLst>
          </p:cNvPr>
          <p:cNvSpPr txBox="1">
            <a:spLocks/>
          </p:cNvSpPr>
          <p:nvPr/>
        </p:nvSpPr>
        <p:spPr>
          <a:xfrm>
            <a:off x="153446" y="2191406"/>
            <a:ext cx="3756081" cy="4392168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Pengembangan profesional berkelanjutan berbasis gugus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Pelatihan pra-jabatan dan dalam-jabatan guru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Alat bantu sederhana untuk kelas awal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Revisi kurikulum nasional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Revisi penilaian nasional</a:t>
            </a:r>
          </a:p>
        </p:txBody>
      </p:sp>
      <p:pic>
        <p:nvPicPr>
          <p:cNvPr id="13" name="Picture 12" descr="A picture containing indoor, standing, photo, child&#10;&#10;Description automatically generated">
            <a:extLst>
              <a:ext uri="{FF2B5EF4-FFF2-40B4-BE49-F238E27FC236}">
                <a16:creationId xmlns:a16="http://schemas.microsoft.com/office/drawing/2014/main" id="{C5B4D701-54A2-40C8-A52A-ADEC13E438F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7404372" y="10"/>
            <a:ext cx="4787628" cy="3401558"/>
          </a:xfrm>
          <a:custGeom>
            <a:avLst/>
            <a:gdLst>
              <a:gd name="connsiteX0" fmla="*/ 0 w 4787628"/>
              <a:gd name="connsiteY0" fmla="*/ 0 h 3401568"/>
              <a:gd name="connsiteX1" fmla="*/ 4787628 w 4787628"/>
              <a:gd name="connsiteY1" fmla="*/ 0 h 3401568"/>
              <a:gd name="connsiteX2" fmla="*/ 4787628 w 4787628"/>
              <a:gd name="connsiteY2" fmla="*/ 3401568 h 3401568"/>
              <a:gd name="connsiteX3" fmla="*/ 762748 w 4787628"/>
              <a:gd name="connsiteY3" fmla="*/ 3401568 h 3401568"/>
              <a:gd name="connsiteX4" fmla="*/ 751436 w 4787628"/>
              <a:gd name="connsiteY4" fmla="*/ 2963954 h 3401568"/>
              <a:gd name="connsiteX5" fmla="*/ 93264 w 4787628"/>
              <a:gd name="connsiteY5" fmla="*/ 192283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C87BCD-555F-4738-A4E4-E6CDFE8609CB}"/>
              </a:ext>
            </a:extLst>
          </p:cNvPr>
          <p:cNvCxnSpPr/>
          <p:nvPr/>
        </p:nvCxnSpPr>
        <p:spPr>
          <a:xfrm>
            <a:off x="420624" y="2011363"/>
            <a:ext cx="30464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B70ABC85-F972-4897-A90A-607C039879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84" y="788195"/>
            <a:ext cx="1043126" cy="104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29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mask&#10;&#10;Description automatically generated with low confidence">
            <a:extLst>
              <a:ext uri="{FF2B5EF4-FFF2-40B4-BE49-F238E27FC236}">
                <a16:creationId xmlns:a16="http://schemas.microsoft.com/office/drawing/2014/main" id="{0FAA30FD-92EE-44C0-A173-015858ED80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96" y="0"/>
            <a:ext cx="10978304" cy="6858000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3F3EDA7-DEAC-4061-82A6-B4375A99A0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0"/>
          <a:stretch/>
        </p:blipFill>
        <p:spPr>
          <a:xfrm>
            <a:off x="594637" y="0"/>
            <a:ext cx="10978304" cy="6858000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8862FB01-BFF2-44BD-8292-4E27A324EC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852876" y="3206706"/>
            <a:ext cx="6738984" cy="2362205"/>
          </a:xfrm>
          <a:prstGeom prst="rect">
            <a:avLst/>
          </a:prstGeom>
        </p:spPr>
      </p:pic>
      <p:sp>
        <p:nvSpPr>
          <p:cNvPr id="135" name="Google Shape;135;p2"/>
          <p:cNvSpPr txBox="1"/>
          <p:nvPr/>
        </p:nvSpPr>
        <p:spPr>
          <a:xfrm>
            <a:off x="4852876" y="3228464"/>
            <a:ext cx="6514373" cy="1982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algn="r">
              <a:buClr>
                <a:schemeClr val="lt1"/>
              </a:buClr>
              <a:buSzPts val="6000"/>
            </a:pPr>
            <a:r>
              <a:rPr lang="nb-NO" sz="3360" b="1" dirty="0">
                <a:solidFill>
                  <a:schemeClr val="lt1"/>
                </a:solidFill>
                <a:latin typeface="Avenir Next LT Pro Demi" panose="020B0704020202020204" pitchFamily="34" charset="0"/>
                <a:sym typeface="Arial"/>
              </a:rPr>
              <a:t>Kesenjangan </a:t>
            </a:r>
          </a:p>
          <a:p>
            <a:pPr algn="r">
              <a:buClr>
                <a:schemeClr val="lt1"/>
              </a:buClr>
              <a:buSzPts val="6000"/>
            </a:pPr>
            <a:r>
              <a:rPr lang="nb-NO" sz="3360" b="1" dirty="0">
                <a:solidFill>
                  <a:schemeClr val="lt1"/>
                </a:solidFill>
                <a:latin typeface="Avenir Next LT Pro Demi" panose="020B0704020202020204" pitchFamily="34" charset="0"/>
                <a:sym typeface="Arial"/>
              </a:rPr>
              <a:t>Pembelajaran </a:t>
            </a:r>
          </a:p>
          <a:p>
            <a:pPr algn="r">
              <a:buClr>
                <a:schemeClr val="lt1"/>
              </a:buClr>
              <a:buSzPts val="6000"/>
            </a:pPr>
            <a:r>
              <a:rPr lang="nb-NO" sz="3360" b="1" dirty="0">
                <a:solidFill>
                  <a:schemeClr val="lt1"/>
                </a:solidFill>
                <a:latin typeface="Avenir Next LT Pro Demi" panose="020B0704020202020204" pitchFamily="34" charset="0"/>
                <a:sym typeface="Arial"/>
              </a:rPr>
              <a:t>di Masa Pandemi</a:t>
            </a:r>
          </a:p>
          <a:p>
            <a:pPr algn="r">
              <a:buClr>
                <a:schemeClr val="lt1"/>
              </a:buClr>
              <a:buSzPts val="6000"/>
            </a:pPr>
            <a:r>
              <a:rPr lang="nb-NO" sz="2160" b="1" dirty="0">
                <a:solidFill>
                  <a:schemeClr val="lt1"/>
                </a:solidFill>
                <a:latin typeface="Avenir Next LT Pro Demi" panose="020B0704020202020204" pitchFamily="34" charset="0"/>
              </a:rPr>
              <a:t>(Temuan Awal Studi)</a:t>
            </a:r>
            <a:endParaRPr lang="id-ID" sz="2160" dirty="0">
              <a:solidFill>
                <a:schemeClr val="lt1"/>
              </a:solidFill>
              <a:latin typeface="Avenir Next LT Pro Demi" panose="020B0704020202020204" pitchFamily="34" charset="0"/>
              <a:sym typeface="Arial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26224" y="5161212"/>
            <a:ext cx="455048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rmAutofit/>
          </a:bodyPr>
          <a:lstStyle/>
          <a:p>
            <a:pPr algn="r">
              <a:buClr>
                <a:schemeClr val="lt1"/>
              </a:buClr>
              <a:buSzPts val="1800"/>
            </a:pPr>
            <a:r>
              <a:rPr lang="en-US" sz="1440" dirty="0" err="1">
                <a:solidFill>
                  <a:schemeClr val="lt1"/>
                </a:solidFill>
                <a:latin typeface="Montserrat" panose="00000500000000000000" pitchFamily="2" charset="0"/>
              </a:rPr>
              <a:t>Temu</a:t>
            </a:r>
            <a:r>
              <a:rPr lang="en-US" sz="1440" dirty="0">
                <a:solidFill>
                  <a:schemeClr val="lt1"/>
                </a:solidFill>
                <a:latin typeface="Montserrat" panose="00000500000000000000" pitchFamily="2" charset="0"/>
              </a:rPr>
              <a:t> Inovasi #12, 1 </a:t>
            </a:r>
            <a:r>
              <a:rPr lang="en-US" sz="1440" dirty="0" err="1">
                <a:solidFill>
                  <a:schemeClr val="lt1"/>
                </a:solidFill>
                <a:latin typeface="Montserrat" panose="00000500000000000000" pitchFamily="2" charset="0"/>
              </a:rPr>
              <a:t>Oktober</a:t>
            </a:r>
            <a:r>
              <a:rPr lang="en-US" sz="1440" dirty="0">
                <a:solidFill>
                  <a:schemeClr val="lt1"/>
                </a:solidFill>
                <a:latin typeface="Montserrat" panose="00000500000000000000" pitchFamily="2" charset="0"/>
              </a:rPr>
              <a:t> 2021</a:t>
            </a:r>
            <a:endParaRPr lang="en-US" sz="1440" dirty="0">
              <a:solidFill>
                <a:schemeClr val="lt1"/>
              </a:solidFill>
              <a:latin typeface="Montserrat" panose="000005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729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person kneeling on the floor&#10;&#10;Description automatically generated with low confidence">
            <a:extLst>
              <a:ext uri="{FF2B5EF4-FFF2-40B4-BE49-F238E27FC236}">
                <a16:creationId xmlns:a16="http://schemas.microsoft.com/office/drawing/2014/main" id="{76006F86-A386-44D4-8E4F-88E7831453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678"/>
                    </a14:imgEffect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24" y="1282"/>
            <a:ext cx="10972776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638A40-6B57-4858-B8E9-E201B687689B}"/>
              </a:ext>
            </a:extLst>
          </p:cNvPr>
          <p:cNvSpPr/>
          <p:nvPr/>
        </p:nvSpPr>
        <p:spPr>
          <a:xfrm>
            <a:off x="8161192" y="699989"/>
            <a:ext cx="3016040" cy="4662410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6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2AC87-CD25-407B-9E24-816F5CF50EE6}"/>
              </a:ext>
            </a:extLst>
          </p:cNvPr>
          <p:cNvSpPr txBox="1"/>
          <p:nvPr/>
        </p:nvSpPr>
        <p:spPr>
          <a:xfrm>
            <a:off x="8243263" y="1124607"/>
            <a:ext cx="293397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1920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604020202020204" pitchFamily="34" charset="0"/>
              </a:rPr>
              <a:t>Akibat pandemi dan penutupan sekolah, sebagian besar dari total 68 juta siswa sekolah dasar dan menengah di Indonesia tidak dapat melakukan pembelajaran di sekolah sejak </a:t>
            </a:r>
            <a:endParaRPr lang="en-US" sz="1920" dirty="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Avenir Next LT Pro Demi" panose="020B0604020202020204" pitchFamily="34" charset="0"/>
            </a:endParaRPr>
          </a:p>
          <a:p>
            <a:pPr algn="ctr"/>
            <a:r>
              <a:rPr lang="id-ID" sz="1920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604020202020204" pitchFamily="34" charset="0"/>
              </a:rPr>
              <a:t>Maret 2020</a:t>
            </a:r>
            <a:r>
              <a:rPr lang="en-US" sz="1920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604020202020204" pitchFamily="34" charset="0"/>
              </a:rPr>
              <a:t>.</a:t>
            </a:r>
            <a:endParaRPr lang="id-ID" sz="1920" dirty="0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Avenir Next LT Pro Demi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0FF719-214C-46F3-AD81-3BAF446947E1}"/>
              </a:ext>
            </a:extLst>
          </p:cNvPr>
          <p:cNvSpPr txBox="1"/>
          <p:nvPr/>
        </p:nvSpPr>
        <p:spPr>
          <a:xfrm>
            <a:off x="7578748" y="6176754"/>
            <a:ext cx="3892506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id-ID" sz="1080" dirty="0">
                <a:solidFill>
                  <a:schemeClr val="bg1"/>
                </a:solidFill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https://www.worldbank.org/en/topic/education/publication/the-covid19-pandemic-shocks-to-education-and-policy-responses</a:t>
            </a:r>
            <a:r>
              <a:rPr lang="id-ID" sz="1080" dirty="0">
                <a:solidFill>
                  <a:schemeClr val="bg1"/>
                </a:solidFill>
                <a:latin typeface="Calibri"/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103603-2575-4DF8-826C-08E98EFCEB84}"/>
              </a:ext>
            </a:extLst>
          </p:cNvPr>
          <p:cNvGrpSpPr/>
          <p:nvPr/>
        </p:nvGrpSpPr>
        <p:grpSpPr>
          <a:xfrm>
            <a:off x="1156549" y="5032354"/>
            <a:ext cx="1458425" cy="1548650"/>
            <a:chOff x="-17175" y="837838"/>
            <a:chExt cx="1419297" cy="1508994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C0DCAAB4-F203-4139-B370-E2B8A0B11AA2}"/>
                </a:ext>
              </a:extLst>
            </p:cNvPr>
            <p:cNvSpPr/>
            <p:nvPr/>
          </p:nvSpPr>
          <p:spPr>
            <a:xfrm rot="16200000">
              <a:off x="-62023" y="882686"/>
              <a:ext cx="1508994" cy="1419297"/>
            </a:xfrm>
            <a:prstGeom prst="homePlate">
              <a:avLst>
                <a:gd name="adj" fmla="val 234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16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92BCF75-7C5E-4E12-BBB0-3F9F4B7EC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020" y="1159432"/>
              <a:ext cx="846743" cy="75839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86D3B1-E5F2-4EE2-BF5F-4984C2FD4F21}"/>
                </a:ext>
              </a:extLst>
            </p:cNvPr>
            <p:cNvSpPr txBox="1"/>
            <p:nvPr/>
          </p:nvSpPr>
          <p:spPr>
            <a:xfrm>
              <a:off x="112332" y="1890179"/>
              <a:ext cx="1189773" cy="449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chemeClr val="bg1"/>
                  </a:solidFill>
                </a:rPr>
                <a:t>Penutupan Sekolah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1E11002-77C6-4DB1-B16A-5AB56DAB96C6}"/>
              </a:ext>
            </a:extLst>
          </p:cNvPr>
          <p:cNvGrpSpPr/>
          <p:nvPr/>
        </p:nvGrpSpPr>
        <p:grpSpPr>
          <a:xfrm>
            <a:off x="2988377" y="5032354"/>
            <a:ext cx="1458425" cy="1548650"/>
            <a:chOff x="1982314" y="4193628"/>
            <a:chExt cx="1215354" cy="1290542"/>
          </a:xfrm>
        </p:grpSpPr>
        <p:sp>
          <p:nvSpPr>
            <p:cNvPr id="21" name="Arrow: Pentagon 20">
              <a:extLst>
                <a:ext uri="{FF2B5EF4-FFF2-40B4-BE49-F238E27FC236}">
                  <a16:creationId xmlns:a16="http://schemas.microsoft.com/office/drawing/2014/main" id="{E8B09F6A-498A-45B5-8C6C-B82F5CEB60B3}"/>
                </a:ext>
              </a:extLst>
            </p:cNvPr>
            <p:cNvSpPr/>
            <p:nvPr/>
          </p:nvSpPr>
          <p:spPr>
            <a:xfrm rot="16200000">
              <a:off x="1944720" y="4231222"/>
              <a:ext cx="1290542" cy="1215354"/>
            </a:xfrm>
            <a:prstGeom prst="homePlate">
              <a:avLst>
                <a:gd name="adj" fmla="val 23493"/>
              </a:avLst>
            </a:prstGeom>
            <a:solidFill>
              <a:srgbClr val="003B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16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FEAB95-82DF-4C08-9E8D-A2767F8FAD3A}"/>
                </a:ext>
              </a:extLst>
            </p:cNvPr>
            <p:cNvSpPr txBox="1"/>
            <p:nvPr/>
          </p:nvSpPr>
          <p:spPr>
            <a:xfrm>
              <a:off x="1982314" y="5151267"/>
              <a:ext cx="1189773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chemeClr val="bg1"/>
                  </a:solidFill>
                </a:rPr>
                <a:t>Krisis Ekonomi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E488FEC-3E3D-4427-9F1D-DB91A5257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132" y="4378158"/>
              <a:ext cx="903718" cy="809429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55DC358-BC6B-4C0E-B219-7CA3B3BFB476}"/>
              </a:ext>
            </a:extLst>
          </p:cNvPr>
          <p:cNvGrpSpPr/>
          <p:nvPr/>
        </p:nvGrpSpPr>
        <p:grpSpPr>
          <a:xfrm>
            <a:off x="4789507" y="5032353"/>
            <a:ext cx="1458425" cy="1548650"/>
            <a:chOff x="3483256" y="4193628"/>
            <a:chExt cx="1215354" cy="1290542"/>
          </a:xfrm>
        </p:grpSpPr>
        <p:sp>
          <p:nvSpPr>
            <p:cNvPr id="24" name="Arrow: Pentagon 23">
              <a:extLst>
                <a:ext uri="{FF2B5EF4-FFF2-40B4-BE49-F238E27FC236}">
                  <a16:creationId xmlns:a16="http://schemas.microsoft.com/office/drawing/2014/main" id="{F08FF1D3-8BF7-45D2-8601-2973D8E719DB}"/>
                </a:ext>
              </a:extLst>
            </p:cNvPr>
            <p:cNvSpPr/>
            <p:nvPr/>
          </p:nvSpPr>
          <p:spPr>
            <a:xfrm rot="16200000">
              <a:off x="3445662" y="4231222"/>
              <a:ext cx="1290542" cy="1215354"/>
            </a:xfrm>
            <a:prstGeom prst="homePlate">
              <a:avLst>
                <a:gd name="adj" fmla="val 23493"/>
              </a:avLst>
            </a:prstGeom>
            <a:solidFill>
              <a:srgbClr val="347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16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CA40534-7C40-41A6-BB30-7652BA5C0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5288" y="4209954"/>
              <a:ext cx="986607" cy="88367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C73D43F-8AF4-4FFA-8B53-FBB49E645B5E}"/>
                </a:ext>
              </a:extLst>
            </p:cNvPr>
            <p:cNvSpPr txBox="1"/>
            <p:nvPr/>
          </p:nvSpPr>
          <p:spPr>
            <a:xfrm>
              <a:off x="3503706" y="5051468"/>
              <a:ext cx="118977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chemeClr val="bg1"/>
                  </a:solidFill>
                </a:rPr>
                <a:t>Dampak Jangka Panjang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95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6B121E-2C3D-42D3-99C0-1556FD4BD4EB}"/>
              </a:ext>
            </a:extLst>
          </p:cNvPr>
          <p:cNvSpPr/>
          <p:nvPr/>
        </p:nvSpPr>
        <p:spPr>
          <a:xfrm>
            <a:off x="6096001" y="1691787"/>
            <a:ext cx="4966800" cy="43397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6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AF2AC-D5D3-4000-982E-D2C4BD3D8B8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31195" y="252458"/>
            <a:ext cx="6102564" cy="920496"/>
          </a:xfrm>
        </p:spPr>
        <p:txBody>
          <a:bodyPr/>
          <a:lstStyle/>
          <a:p>
            <a:r>
              <a:rPr lang="en-AU" sz="2640" dirty="0" err="1"/>
              <a:t>Studi</a:t>
            </a:r>
            <a:r>
              <a:rPr lang="en-AU" sz="2640" dirty="0"/>
              <a:t> Analisa </a:t>
            </a:r>
            <a:r>
              <a:rPr lang="en-AU" sz="2640" dirty="0" err="1"/>
              <a:t>Situasi</a:t>
            </a:r>
            <a:r>
              <a:rPr lang="en-AU" sz="2640" dirty="0"/>
              <a:t> </a:t>
            </a:r>
            <a:r>
              <a:rPr lang="en-AU" sz="2640" dirty="0" err="1"/>
              <a:t>Pembelajaran</a:t>
            </a:r>
            <a:r>
              <a:rPr lang="en-AU" sz="2640" dirty="0"/>
              <a:t> </a:t>
            </a:r>
            <a:r>
              <a:rPr lang="en-AU" sz="2640" dirty="0" err="1"/>
              <a:t>dalam</a:t>
            </a:r>
            <a:r>
              <a:rPr lang="en-AU" sz="2640" dirty="0"/>
              <a:t> Masa </a:t>
            </a:r>
            <a:r>
              <a:rPr lang="en-AU" sz="2640" dirty="0" err="1"/>
              <a:t>Pandemi</a:t>
            </a:r>
            <a:endParaRPr lang="en-AU" sz="2640" dirty="0"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D203CA-B4E0-43C6-A1D9-BCC47042A5E4}"/>
              </a:ext>
            </a:extLst>
          </p:cNvPr>
          <p:cNvSpPr txBox="1"/>
          <p:nvPr/>
        </p:nvSpPr>
        <p:spPr>
          <a:xfrm>
            <a:off x="4669537" y="1156073"/>
            <a:ext cx="63642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263989"/>
                </a:solidFill>
              </a:rPr>
              <a:t>Oleh </a:t>
            </a:r>
            <a:r>
              <a:rPr lang="id-ID" sz="1200" dirty="0">
                <a:solidFill>
                  <a:srgbClr val="263989"/>
                </a:solidFill>
              </a:rPr>
              <a:t>INOVASI &amp; Pusat Standar dan Kebijakan Pendidikan - Kemendikbud Ristek</a:t>
            </a:r>
            <a:endParaRPr lang="en-ID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FC02EE-1E23-490A-A2C7-4BC9EF89C46E}"/>
              </a:ext>
            </a:extLst>
          </p:cNvPr>
          <p:cNvSpPr txBox="1"/>
          <p:nvPr/>
        </p:nvSpPr>
        <p:spPr>
          <a:xfrm>
            <a:off x="1129201" y="1691787"/>
            <a:ext cx="49216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3850" indent="-323850" defTabSz="1097280">
              <a:buFont typeface="Wingdings" panose="05000000000000000000" pitchFamily="2" charset="2"/>
              <a:buChar char="v"/>
              <a:defRPr/>
            </a:pPr>
            <a:r>
              <a:rPr lang="id-ID" sz="2000" b="1" dirty="0">
                <a:solidFill>
                  <a:prstClr val="black"/>
                </a:solidFill>
              </a:rPr>
              <a:t>Tujuan: </a:t>
            </a:r>
            <a:r>
              <a:rPr lang="id-ID" sz="2000" dirty="0">
                <a:solidFill>
                  <a:prstClr val="black"/>
                </a:solidFill>
              </a:rPr>
              <a:t>Mengetahui </a:t>
            </a:r>
            <a:r>
              <a:rPr lang="id-ID" sz="2000" b="1" dirty="0">
                <a:solidFill>
                  <a:prstClr val="black"/>
                </a:solidFill>
              </a:rPr>
              <a:t>kondisi hasil belajar dan tingkat partisipasi siswa</a:t>
            </a:r>
            <a:r>
              <a:rPr lang="id-ID" sz="2000" dirty="0">
                <a:solidFill>
                  <a:prstClr val="black"/>
                </a:solidFill>
              </a:rPr>
              <a:t> setelah </a:t>
            </a:r>
            <a:r>
              <a:rPr lang="id-ID" sz="2000" b="1" dirty="0">
                <a:solidFill>
                  <a:prstClr val="black"/>
                </a:solidFill>
              </a:rPr>
              <a:t>lebih dari satu tahun belajar </a:t>
            </a:r>
            <a:r>
              <a:rPr lang="id-ID" sz="2000" dirty="0">
                <a:solidFill>
                  <a:prstClr val="black"/>
                </a:solidFill>
              </a:rPr>
              <a:t>di </a:t>
            </a:r>
            <a:r>
              <a:rPr lang="id-ID" sz="2000" b="1" dirty="0">
                <a:solidFill>
                  <a:prstClr val="black"/>
                </a:solidFill>
              </a:rPr>
              <a:t>masa pandemi </a:t>
            </a:r>
          </a:p>
          <a:p>
            <a:pPr marL="323850" indent="-323850" defTabSz="1097280">
              <a:buFont typeface="Wingdings" panose="05000000000000000000" pitchFamily="2" charset="2"/>
              <a:buChar char="v"/>
              <a:defRPr/>
            </a:pPr>
            <a:endParaRPr lang="id-ID" sz="2000" b="1" dirty="0">
              <a:solidFill>
                <a:prstClr val="black"/>
              </a:solidFill>
            </a:endParaRPr>
          </a:p>
          <a:p>
            <a:pPr marL="323850" indent="-323850" defTabSz="1097280">
              <a:buFont typeface="Wingdings" panose="05000000000000000000" pitchFamily="2" charset="2"/>
              <a:buChar char="v"/>
              <a:defRPr/>
            </a:pPr>
            <a:r>
              <a:rPr lang="id-ID" sz="2000" b="1" dirty="0">
                <a:solidFill>
                  <a:prstClr val="black"/>
                </a:solidFill>
              </a:rPr>
              <a:t>Fokus studi</a:t>
            </a:r>
            <a:r>
              <a:rPr lang="id-ID" sz="2000" dirty="0">
                <a:solidFill>
                  <a:prstClr val="black"/>
                </a:solidFill>
              </a:rPr>
              <a:t>, yaitu untuk </a:t>
            </a:r>
            <a:r>
              <a:rPr lang="id-ID" sz="2000" b="1" dirty="0">
                <a:solidFill>
                  <a:prstClr val="black"/>
                </a:solidFill>
              </a:rPr>
              <a:t>mengidentifikasi:</a:t>
            </a:r>
            <a:endParaRPr lang="id-ID" sz="2000" dirty="0">
              <a:solidFill>
                <a:prstClr val="black"/>
              </a:solidFill>
            </a:endParaRPr>
          </a:p>
          <a:p>
            <a:pPr marL="542926" indent="-219076" defTabSz="1097280">
              <a:buFont typeface="Wingdings" panose="05000000000000000000" pitchFamily="2" charset="2"/>
              <a:buChar char="§"/>
              <a:defRPr/>
            </a:pPr>
            <a:r>
              <a:rPr lang="id-ID" sz="2000" dirty="0">
                <a:solidFill>
                  <a:prstClr val="black"/>
                </a:solidFill>
              </a:rPr>
              <a:t>Indikasi adanya </a:t>
            </a:r>
            <a:r>
              <a:rPr lang="id-ID" sz="2000" b="1" i="1" dirty="0">
                <a:solidFill>
                  <a:prstClr val="black"/>
                </a:solidFill>
              </a:rPr>
              <a:t>learning loss </a:t>
            </a:r>
            <a:r>
              <a:rPr lang="id-ID" sz="2000" dirty="0">
                <a:solidFill>
                  <a:prstClr val="black"/>
                </a:solidFill>
              </a:rPr>
              <a:t>terutama pada aspek </a:t>
            </a:r>
            <a:r>
              <a:rPr lang="id-ID" sz="2000" b="1" i="1" dirty="0">
                <a:solidFill>
                  <a:prstClr val="black"/>
                </a:solidFill>
              </a:rPr>
              <a:t>learning gap</a:t>
            </a:r>
            <a:endParaRPr lang="id-ID" sz="2000" dirty="0">
              <a:solidFill>
                <a:prstClr val="black"/>
              </a:solidFill>
            </a:endParaRPr>
          </a:p>
          <a:p>
            <a:pPr marL="542926" indent="-219076" defTabSz="1097280">
              <a:buFont typeface="Wingdings" panose="05000000000000000000" pitchFamily="2" charset="2"/>
              <a:buChar char="§"/>
              <a:defRPr/>
            </a:pPr>
            <a:r>
              <a:rPr lang="id-ID" sz="2000" dirty="0">
                <a:solidFill>
                  <a:prstClr val="black"/>
                </a:solidFill>
              </a:rPr>
              <a:t>Tingkat </a:t>
            </a:r>
            <a:r>
              <a:rPr lang="id-ID" sz="2000" b="1" dirty="0">
                <a:solidFill>
                  <a:prstClr val="black"/>
                </a:solidFill>
              </a:rPr>
              <a:t>partisipasi siswa</a:t>
            </a:r>
          </a:p>
          <a:p>
            <a:pPr marL="542926" indent="-219076" defTabSz="1097280">
              <a:buFont typeface="Wingdings" panose="05000000000000000000" pitchFamily="2" charset="2"/>
              <a:buChar char="§"/>
              <a:defRPr/>
            </a:pPr>
            <a:r>
              <a:rPr lang="id-ID" sz="2000" b="1" dirty="0">
                <a:solidFill>
                  <a:prstClr val="black"/>
                </a:solidFill>
              </a:rPr>
              <a:t>Kelompok</a:t>
            </a:r>
            <a:r>
              <a:rPr lang="id-ID" sz="2000" dirty="0">
                <a:solidFill>
                  <a:prstClr val="black"/>
                </a:solidFill>
              </a:rPr>
              <a:t> siswa yang paling </a:t>
            </a:r>
            <a:r>
              <a:rPr lang="id-ID" sz="2000" b="1" dirty="0">
                <a:solidFill>
                  <a:prstClr val="black"/>
                </a:solidFill>
              </a:rPr>
              <a:t>rentan</a:t>
            </a:r>
            <a:endParaRPr lang="en-US" sz="2000" dirty="0">
              <a:solidFill>
                <a:prstClr val="black"/>
              </a:solidFill>
            </a:endParaRPr>
          </a:p>
          <a:p>
            <a:pPr marL="542926" indent="-219076" defTabSz="1097280">
              <a:buFont typeface="Wingdings" panose="05000000000000000000" pitchFamily="2" charset="2"/>
              <a:buChar char="v"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marL="323850" indent="-323850" defTabSz="1097280">
              <a:buFont typeface="Wingdings" panose="05000000000000000000" pitchFamily="2" charset="2"/>
              <a:buChar char="v"/>
              <a:defRPr/>
            </a:pPr>
            <a:r>
              <a:rPr lang="id-ID" sz="2000" dirty="0">
                <a:solidFill>
                  <a:prstClr val="black"/>
                </a:solidFill>
              </a:rPr>
              <a:t>Studi dilakukan di </a:t>
            </a:r>
            <a:r>
              <a:rPr lang="id-ID" sz="2000" b="1" dirty="0">
                <a:solidFill>
                  <a:prstClr val="black"/>
                </a:solidFill>
              </a:rPr>
              <a:t>8 provinsi </a:t>
            </a:r>
            <a:r>
              <a:rPr lang="id-ID" sz="2000" dirty="0">
                <a:solidFill>
                  <a:prstClr val="black"/>
                </a:solidFill>
              </a:rPr>
              <a:t>meliputi </a:t>
            </a:r>
            <a:r>
              <a:rPr lang="id-ID" sz="2000" b="1" dirty="0">
                <a:solidFill>
                  <a:prstClr val="black"/>
                </a:solidFill>
              </a:rPr>
              <a:t>17 kabupaten </a:t>
            </a:r>
            <a:r>
              <a:rPr lang="id-ID" sz="2000" dirty="0">
                <a:solidFill>
                  <a:prstClr val="black"/>
                </a:solidFill>
              </a:rPr>
              <a:t>dan </a:t>
            </a:r>
            <a:r>
              <a:rPr lang="id-ID" sz="2000" b="1" dirty="0">
                <a:solidFill>
                  <a:prstClr val="black"/>
                </a:solidFill>
              </a:rPr>
              <a:t>3 kota serta fokus </a:t>
            </a:r>
            <a:r>
              <a:rPr lang="id-ID" sz="2000" dirty="0">
                <a:solidFill>
                  <a:prstClr val="black"/>
                </a:solidFill>
              </a:rPr>
              <a:t>pada </a:t>
            </a:r>
            <a:r>
              <a:rPr lang="id-ID" sz="2000" b="1" dirty="0">
                <a:solidFill>
                  <a:prstClr val="black"/>
                </a:solidFill>
              </a:rPr>
              <a:t>jenjang pendidikan sekolah dasar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id-ID" sz="2000" b="1" dirty="0">
                <a:solidFill>
                  <a:prstClr val="black"/>
                </a:solidFill>
              </a:rPr>
              <a:t>11 kabupaten </a:t>
            </a:r>
            <a:r>
              <a:rPr lang="id-ID" sz="2000" dirty="0">
                <a:solidFill>
                  <a:prstClr val="black"/>
                </a:solidFill>
              </a:rPr>
              <a:t>adalah mitra</a:t>
            </a:r>
            <a:r>
              <a:rPr lang="en-US" sz="2000" dirty="0">
                <a:solidFill>
                  <a:prstClr val="black"/>
                </a:solidFill>
              </a:rPr>
              <a:t> program </a:t>
            </a:r>
            <a:r>
              <a:rPr lang="id-ID" sz="2000" dirty="0">
                <a:solidFill>
                  <a:prstClr val="black"/>
                </a:solidFill>
              </a:rPr>
              <a:t>INOVASI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</a:p>
          <a:p>
            <a:pPr defTabSz="1097280">
              <a:defRPr/>
            </a:pPr>
            <a:endParaRPr lang="id-ID" sz="2000" dirty="0">
              <a:solidFill>
                <a:prstClr val="black"/>
              </a:solidFill>
            </a:endParaRPr>
          </a:p>
          <a:p>
            <a:pPr marL="323850" indent="-323850" defTabSz="1097280">
              <a:buFont typeface="Wingdings" panose="05000000000000000000" pitchFamily="2" charset="2"/>
              <a:buChar char="v"/>
              <a:defRPr/>
            </a:pPr>
            <a:r>
              <a:rPr lang="id-ID" sz="2000" b="1" dirty="0">
                <a:solidFill>
                  <a:prstClr val="black"/>
                </a:solidFill>
              </a:rPr>
              <a:t>Waktu pengambilan data: April-Mei 2021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6A4A11-5F1F-4B0D-9D0C-AEC10B93831C}"/>
              </a:ext>
            </a:extLst>
          </p:cNvPr>
          <p:cNvSpPr txBox="1"/>
          <p:nvPr/>
        </p:nvSpPr>
        <p:spPr>
          <a:xfrm>
            <a:off x="6620672" y="3628362"/>
            <a:ext cx="391745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>
              <a:buClr>
                <a:srgbClr val="000000"/>
              </a:buClr>
              <a:defRPr/>
            </a:pPr>
            <a:r>
              <a:rPr lang="id-ID" sz="1200" b="1" kern="0" dirty="0">
                <a:solidFill>
                  <a:srgbClr val="003BB0"/>
                </a:solidFill>
                <a:sym typeface="Arial"/>
              </a:rPr>
              <a:t>Kawasan Indonesia </a:t>
            </a:r>
            <a:r>
              <a:rPr lang="en-US" sz="1200" b="1" kern="0" dirty="0" err="1">
                <a:solidFill>
                  <a:srgbClr val="003BB0"/>
                </a:solidFill>
                <a:sym typeface="Arial"/>
              </a:rPr>
              <a:t>bagian</a:t>
            </a:r>
            <a:r>
              <a:rPr lang="en-US" sz="1200" b="1" kern="0" dirty="0">
                <a:solidFill>
                  <a:srgbClr val="003BB0"/>
                </a:solidFill>
                <a:sym typeface="Arial"/>
              </a:rPr>
              <a:t> </a:t>
            </a:r>
            <a:r>
              <a:rPr lang="id-ID" sz="1200" b="1" kern="0" dirty="0">
                <a:solidFill>
                  <a:srgbClr val="003BB0"/>
                </a:solidFill>
                <a:sym typeface="Arial"/>
              </a:rPr>
              <a:t>Barat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Jambi: Tanjung Jabung Timur, Kota Jambi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Jawa Timur: Probolinggo, Sumenep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Kalimantan Selatan: Hulu Sungai Utara, Tabalong, Kota Banjarmasin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Kalimantan Utara: Bulungan, Malinau, Tana Tidung</a:t>
            </a:r>
            <a:endParaRPr lang="en-US" sz="1200" kern="0" dirty="0">
              <a:solidFill>
                <a:srgbClr val="000000"/>
              </a:solidFill>
              <a:sym typeface="Arial"/>
            </a:endParaRP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sz="1200" kern="0" dirty="0">
              <a:solidFill>
                <a:srgbClr val="000000"/>
              </a:solidFill>
              <a:sym typeface="Arial"/>
            </a:endParaRPr>
          </a:p>
          <a:p>
            <a:pPr defTabSz="1097280">
              <a:buClr>
                <a:srgbClr val="000000"/>
              </a:buClr>
              <a:defRPr/>
            </a:pPr>
            <a:r>
              <a:rPr lang="id-ID" sz="1200" b="1" kern="0" dirty="0">
                <a:solidFill>
                  <a:srgbClr val="3BB54A"/>
                </a:solidFill>
                <a:sym typeface="Arial"/>
              </a:rPr>
              <a:t>Kawasan Indonesia bagian Timur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NTB: Bima, Lombok Tengah, Lombok Timur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NTT: Nagekeo, Sumba Barat, Sumba Barat Daya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Sulawesi Tenggara: Buto Selatan, Konawe Selatan</a:t>
            </a:r>
          </a:p>
          <a:p>
            <a:pPr marL="205740" indent="-205740" defTabSz="109728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id-ID" sz="1200" kern="0" dirty="0">
                <a:solidFill>
                  <a:srgbClr val="000000"/>
                </a:solidFill>
                <a:sym typeface="Arial"/>
              </a:rPr>
              <a:t>Maluku Utara: Halmahera, Kota Ternate</a:t>
            </a:r>
            <a:endParaRPr lang="id-ID" sz="1200" kern="0" dirty="0">
              <a:solidFill>
                <a:srgbClr val="000000"/>
              </a:solidFill>
              <a:cs typeface="Arial"/>
              <a:sym typeface="Arial"/>
            </a:endParaRPr>
          </a:p>
          <a:p>
            <a:endParaRPr lang="en-ID" sz="12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E13F9C3-7C9C-463A-B309-4731E3BBF2B5}"/>
              </a:ext>
            </a:extLst>
          </p:cNvPr>
          <p:cNvGrpSpPr/>
          <p:nvPr/>
        </p:nvGrpSpPr>
        <p:grpSpPr>
          <a:xfrm>
            <a:off x="6456571" y="1763279"/>
            <a:ext cx="4245660" cy="1843202"/>
            <a:chOff x="4863401" y="1508210"/>
            <a:chExt cx="3538050" cy="153600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140389A-6FA9-4E11-ACF5-08B8FE711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3401" y="1508210"/>
              <a:ext cx="3538050" cy="1536002"/>
            </a:xfrm>
            <a:prstGeom prst="rect">
              <a:avLst/>
            </a:prstGeom>
          </p:spPr>
        </p:pic>
        <p:pic>
          <p:nvPicPr>
            <p:cNvPr id="20" name="Picture 19" descr="Icon&#10;&#10;Description automatically generated">
              <a:extLst>
                <a:ext uri="{FF2B5EF4-FFF2-40B4-BE49-F238E27FC236}">
                  <a16:creationId xmlns:a16="http://schemas.microsoft.com/office/drawing/2014/main" id="{771B23CA-C21A-4E7C-93E5-2F2B3D87E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1423" y="2694269"/>
              <a:ext cx="129459" cy="163231"/>
            </a:xfrm>
            <a:prstGeom prst="rect">
              <a:avLst/>
            </a:prstGeom>
          </p:spPr>
        </p:pic>
        <p:pic>
          <p:nvPicPr>
            <p:cNvPr id="22" name="Picture 21" descr="Icon&#10;&#10;Description automatically generated">
              <a:extLst>
                <a:ext uri="{FF2B5EF4-FFF2-40B4-BE49-F238E27FC236}">
                  <a16:creationId xmlns:a16="http://schemas.microsoft.com/office/drawing/2014/main" id="{3520B73A-AD94-4A8E-877A-03348F511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0188" y="2612653"/>
              <a:ext cx="130585" cy="163231"/>
            </a:xfrm>
            <a:prstGeom prst="rect">
              <a:avLst/>
            </a:prstGeom>
          </p:spPr>
        </p:pic>
        <p:pic>
          <p:nvPicPr>
            <p:cNvPr id="23" name="Picture 22" descr="Icon&#10;&#10;Description automatically generated">
              <a:extLst>
                <a:ext uri="{FF2B5EF4-FFF2-40B4-BE49-F238E27FC236}">
                  <a16:creationId xmlns:a16="http://schemas.microsoft.com/office/drawing/2014/main" id="{067B61D4-D4CA-412B-9CC2-FB1BE1544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54573" y="1799396"/>
              <a:ext cx="130585" cy="163231"/>
            </a:xfrm>
            <a:prstGeom prst="rect">
              <a:avLst/>
            </a:prstGeom>
          </p:spPr>
        </p:pic>
        <p:pic>
          <p:nvPicPr>
            <p:cNvPr id="24" name="Picture 23" descr="Icon&#10;&#10;Description automatically generated">
              <a:extLst>
                <a:ext uri="{FF2B5EF4-FFF2-40B4-BE49-F238E27FC236}">
                  <a16:creationId xmlns:a16="http://schemas.microsoft.com/office/drawing/2014/main" id="{638181BB-AD05-45FA-9669-2F5DDC06C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6921" y="1910046"/>
              <a:ext cx="129459" cy="163231"/>
            </a:xfrm>
            <a:prstGeom prst="rect">
              <a:avLst/>
            </a:prstGeom>
          </p:spPr>
        </p:pic>
        <p:pic>
          <p:nvPicPr>
            <p:cNvPr id="25" name="Picture 24" descr="Icon&#10;&#10;Description automatically generated">
              <a:extLst>
                <a:ext uri="{FF2B5EF4-FFF2-40B4-BE49-F238E27FC236}">
                  <a16:creationId xmlns:a16="http://schemas.microsoft.com/office/drawing/2014/main" id="{7CE925AF-EC72-4402-B933-0E0E7DEDC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8087" y="2408150"/>
              <a:ext cx="129459" cy="163231"/>
            </a:xfrm>
            <a:prstGeom prst="rect">
              <a:avLst/>
            </a:prstGeom>
          </p:spPr>
        </p:pic>
        <p:pic>
          <p:nvPicPr>
            <p:cNvPr id="26" name="Picture 25" descr="Icon&#10;&#10;Description automatically generated">
              <a:extLst>
                <a:ext uri="{FF2B5EF4-FFF2-40B4-BE49-F238E27FC236}">
                  <a16:creationId xmlns:a16="http://schemas.microsoft.com/office/drawing/2014/main" id="{09298DC5-29F4-4FD2-96E4-94AF216E8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0372" y="2138078"/>
              <a:ext cx="130585" cy="163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1213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298962FC-06E5-4C7B-83E9-9B26E855C7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65"/>
          <a:stretch/>
        </p:blipFill>
        <p:spPr>
          <a:xfrm>
            <a:off x="400826" y="-2133074"/>
            <a:ext cx="11390348" cy="1056127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304A80A-86DD-4A89-B087-AB9D16242EDB}"/>
              </a:ext>
            </a:extLst>
          </p:cNvPr>
          <p:cNvSpPr/>
          <p:nvPr/>
        </p:nvSpPr>
        <p:spPr>
          <a:xfrm>
            <a:off x="6928420" y="1144578"/>
            <a:ext cx="4162097" cy="4256689"/>
          </a:xfrm>
          <a:prstGeom prst="rect">
            <a:avLst/>
          </a:prstGeom>
          <a:solidFill>
            <a:srgbClr val="0070C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6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14C7D6-EA63-4CA4-82FE-CBF602CB976E}"/>
              </a:ext>
            </a:extLst>
          </p:cNvPr>
          <p:cNvSpPr txBox="1"/>
          <p:nvPr/>
        </p:nvSpPr>
        <p:spPr>
          <a:xfrm>
            <a:off x="7364631" y="2392417"/>
            <a:ext cx="3423187" cy="2533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612 </a:t>
            </a:r>
            <a:r>
              <a:rPr lang="en-US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Kepala</a:t>
            </a: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US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sekolah</a:t>
            </a:r>
            <a:endParaRPr lang="en-US" sz="2160" b="1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1.875 Guru</a:t>
            </a:r>
          </a:p>
          <a:p>
            <a:pPr>
              <a:lnSpc>
                <a:spcPct val="150000"/>
              </a:lnSpc>
            </a:pP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18.370 Siswa </a:t>
            </a:r>
            <a:r>
              <a:rPr lang="en-US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kelas</a:t>
            </a: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US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awal</a:t>
            </a: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18.368 </a:t>
            </a:r>
            <a:r>
              <a:rPr lang="en-US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Orangtua</a:t>
            </a:r>
            <a:r>
              <a:rPr lang="en-US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/ </a:t>
            </a:r>
            <a:r>
              <a:rPr lang="en-US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wali</a:t>
            </a:r>
            <a:endParaRPr lang="en-US" sz="2160" b="1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pPr>
              <a:lnSpc>
                <a:spcPct val="150000"/>
              </a:lnSpc>
            </a:pPr>
            <a:endParaRPr lang="en-ID" sz="216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78A064-483A-4DDD-80ED-260CA11A34E5}"/>
              </a:ext>
            </a:extLst>
          </p:cNvPr>
          <p:cNvSpPr txBox="1"/>
          <p:nvPr/>
        </p:nvSpPr>
        <p:spPr>
          <a:xfrm>
            <a:off x="7331524" y="1324636"/>
            <a:ext cx="3792101" cy="587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Responden</a:t>
            </a:r>
            <a:r>
              <a:rPr lang="en-US" sz="240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:</a:t>
            </a:r>
            <a:endParaRPr lang="en-ID" sz="216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3337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1AF4B86-93C6-4387-BE05-14704257FB13}"/>
              </a:ext>
            </a:extLst>
          </p:cNvPr>
          <p:cNvSpPr txBox="1"/>
          <p:nvPr/>
        </p:nvSpPr>
        <p:spPr>
          <a:xfrm>
            <a:off x="2416328" y="1743376"/>
            <a:ext cx="7226914" cy="320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algn="ctr" defTabSz="1097280">
              <a:spcBef>
                <a:spcPts val="768"/>
              </a:spcBef>
              <a:buClr>
                <a:srgbClr val="000000"/>
              </a:buClr>
              <a:buSzPts val="3200"/>
              <a:defRPr/>
            </a:pPr>
            <a:r>
              <a:rPr lang="en-US" sz="4800" b="1" i="1" kern="0" dirty="0">
                <a:solidFill>
                  <a:srgbClr val="FFFFFF"/>
                </a:solidFill>
                <a:latin typeface="Arial"/>
                <a:cs typeface="Calibri"/>
                <a:sym typeface="Calibri"/>
              </a:rPr>
              <a:t>Learning Loss</a:t>
            </a:r>
            <a:endParaRPr lang="en-US" sz="4320" b="1" i="1" kern="0" dirty="0">
              <a:solidFill>
                <a:srgbClr val="FFFFFF"/>
              </a:solidFill>
              <a:latin typeface="Arial"/>
              <a:cs typeface="Calibri"/>
              <a:sym typeface="Calibri"/>
            </a:endParaRPr>
          </a:p>
          <a:p>
            <a:pPr marL="30480" algn="ctr" defTabSz="1097280">
              <a:spcBef>
                <a:spcPts val="768"/>
              </a:spcBef>
              <a:buClr>
                <a:srgbClr val="000000"/>
              </a:buClr>
              <a:buSzPts val="3200"/>
              <a:defRPr/>
            </a:pPr>
            <a:r>
              <a:rPr lang="en-US" sz="3360" kern="0" dirty="0">
                <a:solidFill>
                  <a:srgbClr val="FFFFFF"/>
                </a:solidFill>
                <a:latin typeface="Arial"/>
                <a:cs typeface="Calibri"/>
                <a:sym typeface="Calibri"/>
              </a:rPr>
              <a:t>di Indonesia</a:t>
            </a:r>
          </a:p>
          <a:p>
            <a:pPr marL="30480" algn="ctr" defTabSz="1097280">
              <a:spcBef>
                <a:spcPts val="768"/>
              </a:spcBef>
              <a:buClr>
                <a:srgbClr val="000000"/>
              </a:buClr>
              <a:buSzPts val="3200"/>
              <a:defRPr/>
            </a:pPr>
            <a:endParaRPr lang="en-US" sz="3360" kern="0" dirty="0">
              <a:solidFill>
                <a:srgbClr val="FFFFFF"/>
              </a:solidFill>
              <a:latin typeface="Arial"/>
              <a:cs typeface="Calibri"/>
              <a:sym typeface="Calibri"/>
            </a:endParaRPr>
          </a:p>
          <a:p>
            <a:pPr marL="30480" algn="ctr" defTabSz="1097280">
              <a:spcBef>
                <a:spcPts val="768"/>
              </a:spcBef>
              <a:buClr>
                <a:srgbClr val="000000"/>
              </a:buClr>
              <a:buSzPts val="3200"/>
              <a:defRPr/>
            </a:pPr>
            <a:r>
              <a:rPr lang="id" sz="3360" b="1" kern="0" dirty="0">
                <a:solidFill>
                  <a:srgbClr val="FFFFFF"/>
                </a:solidFill>
                <a:highlight>
                  <a:srgbClr val="000000">
                    <a:alpha val="0"/>
                  </a:srgbClr>
                </a:highlight>
                <a:latin typeface="Arial"/>
                <a:cs typeface="Arial"/>
                <a:sym typeface="Calibri"/>
              </a:rPr>
              <a:t>Temuan studi </a:t>
            </a:r>
            <a:r>
              <a:rPr lang="id" sz="3360" b="1" kern="0" dirty="0">
                <a:solidFill>
                  <a:srgbClr val="FFFFFF"/>
                </a:solidFill>
                <a:latin typeface="Arial"/>
                <a:cs typeface="Arial"/>
                <a:sym typeface="Calibri"/>
              </a:rPr>
              <a:t>INOVASI</a:t>
            </a:r>
            <a:r>
              <a:rPr lang="en-AU" sz="3360" b="1" kern="0" dirty="0">
                <a:solidFill>
                  <a:srgbClr val="FFFFFF"/>
                </a:solidFill>
                <a:latin typeface="Arial"/>
                <a:cs typeface="Arial"/>
                <a:sym typeface="Calibri"/>
              </a:rPr>
              <a:t> dan</a:t>
            </a:r>
            <a:r>
              <a:rPr lang="id-ID" sz="3360" b="1" kern="0" dirty="0">
                <a:solidFill>
                  <a:srgbClr val="FFFFFF"/>
                </a:solidFill>
                <a:latin typeface="Arial"/>
                <a:cs typeface="Calibri"/>
                <a:sym typeface="Calibri"/>
              </a:rPr>
              <a:t> Pusat Standar dan Kebijakan Pendidikan </a:t>
            </a:r>
            <a:r>
              <a:rPr lang="en-US" sz="3360" b="1" kern="0" dirty="0">
                <a:solidFill>
                  <a:srgbClr val="FFFFFF"/>
                </a:solidFill>
                <a:highlight>
                  <a:srgbClr val="000000">
                    <a:alpha val="0"/>
                  </a:srgbClr>
                </a:highlight>
                <a:latin typeface="Arial"/>
                <a:cs typeface="Arial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3098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001F45-56B5-406B-B298-A5FDDC2D8D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53099" y="0"/>
            <a:ext cx="582929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A8B776-192F-4994-A659-5F3FF4A5E894}"/>
              </a:ext>
            </a:extLst>
          </p:cNvPr>
          <p:cNvSpPr/>
          <p:nvPr/>
        </p:nvSpPr>
        <p:spPr>
          <a:xfrm>
            <a:off x="6096000" y="0"/>
            <a:ext cx="5486396" cy="7021414"/>
          </a:xfrm>
          <a:prstGeom prst="rect">
            <a:avLst/>
          </a:prstGeom>
          <a:solidFill>
            <a:srgbClr val="0070C0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6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103E124-1116-49AC-AA17-5C8981CFF8A0}"/>
              </a:ext>
            </a:extLst>
          </p:cNvPr>
          <p:cNvSpPr txBox="1">
            <a:spLocks/>
          </p:cNvSpPr>
          <p:nvPr/>
        </p:nvSpPr>
        <p:spPr>
          <a:xfrm>
            <a:off x="6786331" y="1083193"/>
            <a:ext cx="4030259" cy="89344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D" sz="24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COVID-19 </a:t>
            </a:r>
            <a:r>
              <a:rPr lang="en-ID" sz="2400" b="1" dirty="0" err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berdampak</a:t>
            </a:r>
            <a:r>
              <a:rPr lang="en-ID" sz="24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 pada </a:t>
            </a:r>
            <a:r>
              <a:rPr lang="en-ID" sz="2400" b="1" dirty="0" err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kemajuan</a:t>
            </a:r>
            <a:r>
              <a:rPr lang="en-ID" sz="24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 </a:t>
            </a:r>
            <a:r>
              <a:rPr lang="en-ID" sz="2400" b="1" dirty="0" err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belajar</a:t>
            </a:r>
            <a:r>
              <a:rPr lang="en-ID" sz="24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 di </a:t>
            </a:r>
            <a:r>
              <a:rPr lang="en-ID" sz="2400" b="1" dirty="0" err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tahun-tahun</a:t>
            </a:r>
            <a:r>
              <a:rPr lang="en-ID" sz="24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 </a:t>
            </a:r>
            <a:r>
              <a:rPr lang="en-ID" sz="2400" b="1" dirty="0" err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berikutnya</a:t>
            </a:r>
            <a:r>
              <a:rPr lang="en-ID" sz="2400" b="1" dirty="0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Avenir Next LT Pro Demi" panose="020B07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0A9ECA-4D0D-43FD-8FE2-798C10920F2C}"/>
              </a:ext>
            </a:extLst>
          </p:cNvPr>
          <p:cNvSpPr txBox="1"/>
          <p:nvPr/>
        </p:nvSpPr>
        <p:spPr>
          <a:xfrm>
            <a:off x="6786332" y="2867946"/>
            <a:ext cx="4134114" cy="315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</a:p>
          <a:p>
            <a:r>
              <a:rPr lang="en-ID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Kehilangan</a:t>
            </a:r>
            <a:r>
              <a:rPr lang="en-ID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kemajuan</a:t>
            </a:r>
            <a:r>
              <a:rPr lang="en-ID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belajar</a:t>
            </a:r>
            <a:r>
              <a:rPr lang="en-ID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siswa</a:t>
            </a:r>
            <a:r>
              <a:rPr lang="en-ID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setara</a:t>
            </a:r>
            <a:r>
              <a:rPr lang="en-ID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dengan</a:t>
            </a:r>
            <a:r>
              <a:rPr lang="en-ID" sz="216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</a:p>
          <a:p>
            <a:r>
              <a:rPr lang="en-ID" sz="2400" b="1" u="sng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5–6 </a:t>
            </a:r>
            <a:r>
              <a:rPr lang="en-ID" sz="2400" b="1" u="sng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bulan</a:t>
            </a:r>
            <a:r>
              <a:rPr lang="en-ID" sz="2400" b="1" u="sng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</a:p>
          <a:p>
            <a:endParaRPr lang="en-ID" sz="960" b="1" u="sng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r>
              <a:rPr lang="en-ID" sz="144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setelah</a:t>
            </a:r>
            <a:r>
              <a:rPr lang="en-ID" sz="144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12 </a:t>
            </a:r>
            <a:r>
              <a:rPr lang="en-ID" sz="144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bulan</a:t>
            </a:r>
            <a:r>
              <a:rPr lang="en-ID" sz="144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belajar</a:t>
            </a:r>
            <a:r>
              <a:rPr lang="en-ID" sz="144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dari</a:t>
            </a:r>
            <a:r>
              <a:rPr lang="en-ID" sz="144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b="1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rumah</a:t>
            </a:r>
            <a:r>
              <a:rPr lang="en-ID" sz="144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</a:p>
          <a:p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dalam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hal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kemampuan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literasi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dan</a:t>
            </a:r>
          </a:p>
          <a:p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numerasi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sebelum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dan </a:t>
            </a:r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selama</a:t>
            </a:r>
            <a:endParaRPr lang="en-ID" sz="1440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r>
              <a:rPr lang="en-ID" sz="144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pandemi</a:t>
            </a:r>
            <a:r>
              <a:rPr lang="en-ID" sz="144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.</a:t>
            </a:r>
          </a:p>
          <a:p>
            <a:endParaRPr lang="en-ID" sz="2160" dirty="0"/>
          </a:p>
          <a:p>
            <a:endParaRPr lang="en-ID" sz="216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11430-C443-4ED0-AA52-00CDB9910E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700"/>
                    </a14:imgEffect>
                    <a14:imgEffect>
                      <a14:saturation sat="8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6" y="0"/>
            <a:ext cx="5881326" cy="784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05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indow, indoor, person&#10;&#10;Description automatically generated">
            <a:extLst>
              <a:ext uri="{FF2B5EF4-FFF2-40B4-BE49-F238E27FC236}">
                <a16:creationId xmlns:a16="http://schemas.microsoft.com/office/drawing/2014/main" id="{1B1AA6F5-250C-4E81-B7FD-EDBAA7401E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9600" y="0"/>
            <a:ext cx="109728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EE60B2-F4FA-48D7-A4EF-CA5E5F3FE817}"/>
              </a:ext>
            </a:extLst>
          </p:cNvPr>
          <p:cNvSpPr/>
          <p:nvPr/>
        </p:nvSpPr>
        <p:spPr>
          <a:xfrm>
            <a:off x="7448680" y="1428355"/>
            <a:ext cx="3717510" cy="2828335"/>
          </a:xfrm>
          <a:prstGeom prst="rect">
            <a:avLst/>
          </a:prstGeom>
          <a:solidFill>
            <a:srgbClr val="0070C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6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FA9E1-F36D-49F0-89C7-DF2201C3AA11}"/>
              </a:ext>
            </a:extLst>
          </p:cNvPr>
          <p:cNvSpPr txBox="1"/>
          <p:nvPr/>
        </p:nvSpPr>
        <p:spPr>
          <a:xfrm>
            <a:off x="7775026" y="1891750"/>
            <a:ext cx="3206707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Hilangnya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kemajuan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belajar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siswa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berkontribusi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terhadap</a:t>
            </a:r>
            <a:endParaRPr lang="en-ID" sz="1920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semakin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lebarnya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kesenjangan</a:t>
            </a:r>
            <a:endParaRPr lang="en-ID" sz="1920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hasil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belajar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192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siswa</a:t>
            </a:r>
            <a:r>
              <a:rPr lang="en-ID" sz="192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8127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6E1503A2-6435-4F3D-829C-F53092ECCD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649491" y="0"/>
            <a:ext cx="12231892" cy="816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F14445-362B-46AA-8663-2F53B840DC4D}"/>
              </a:ext>
            </a:extLst>
          </p:cNvPr>
          <p:cNvSpPr/>
          <p:nvPr/>
        </p:nvSpPr>
        <p:spPr>
          <a:xfrm>
            <a:off x="7051388" y="845425"/>
            <a:ext cx="3717510" cy="4973837"/>
          </a:xfrm>
          <a:prstGeom prst="rect">
            <a:avLst/>
          </a:prstGeom>
          <a:solidFill>
            <a:srgbClr val="0070C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16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C39E82-069B-4BD7-B6A9-72A0B49C773E}"/>
              </a:ext>
            </a:extLst>
          </p:cNvPr>
          <p:cNvSpPr txBox="1"/>
          <p:nvPr/>
        </p:nvSpPr>
        <p:spPr>
          <a:xfrm>
            <a:off x="7170800" y="1038738"/>
            <a:ext cx="3598098" cy="441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Dampak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Pandemi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tidak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seragam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, dan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memiliki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dampak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yang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lebih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besar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pada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beberapa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kelompok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siswa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.</a:t>
            </a:r>
          </a:p>
          <a:p>
            <a:endParaRPr lang="en-ID" sz="2160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endParaRPr lang="en-ID" sz="2160" dirty="0">
              <a:solidFill>
                <a:schemeClr val="bg1"/>
              </a:solidFill>
              <a:latin typeface="Avenir Next LT Pro Demi" panose="020B0704020202020204" pitchFamily="34" charset="0"/>
            </a:endParaRPr>
          </a:p>
          <a:p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Siswa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dengan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latar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belakang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sosial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ekonomi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lebih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rendah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memiliki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resiko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lebih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tinggi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untuk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tidak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berpartisipasi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dalam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 proses </a:t>
            </a:r>
            <a:r>
              <a:rPr lang="en-ID" sz="2160" dirty="0" err="1">
                <a:solidFill>
                  <a:schemeClr val="bg1"/>
                </a:solidFill>
                <a:latin typeface="Avenir Next LT Pro Demi" panose="020B0704020202020204" pitchFamily="34" charset="0"/>
              </a:rPr>
              <a:t>pembelajaran</a:t>
            </a:r>
            <a:r>
              <a:rPr lang="en-ID" sz="2160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4654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1E1E51-ED3B-4AA3-B043-C59820FF75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2403" y="0"/>
            <a:ext cx="4945230" cy="3401517"/>
          </a:xfrm>
          <a:custGeom>
            <a:avLst/>
            <a:gdLst>
              <a:gd name="connsiteX0" fmla="*/ 0 w 4979304"/>
              <a:gd name="connsiteY0" fmla="*/ 0 h 3364992"/>
              <a:gd name="connsiteX1" fmla="*/ 4211250 w 4979304"/>
              <a:gd name="connsiteY1" fmla="*/ 0 h 3364992"/>
              <a:gd name="connsiteX2" fmla="*/ 4309461 w 4979304"/>
              <a:gd name="connsiteY2" fmla="*/ 192282 h 3364992"/>
              <a:gd name="connsiteX3" fmla="*/ 4974907 w 4979304"/>
              <a:gd name="connsiteY3" fmla="*/ 3110424 h 3364992"/>
              <a:gd name="connsiteX4" fmla="*/ 4979304 w 4979304"/>
              <a:gd name="connsiteY4" fmla="*/ 3364992 h 3364992"/>
              <a:gd name="connsiteX5" fmla="*/ 800592 w 4979304"/>
              <a:gd name="connsiteY5" fmla="*/ 3364992 h 3364992"/>
              <a:gd name="connsiteX6" fmla="*/ 797493 w 4979304"/>
              <a:gd name="connsiteY6" fmla="*/ 3185579 h 3364992"/>
              <a:gd name="connsiteX7" fmla="*/ 22579 w 4979304"/>
              <a:gd name="connsiteY7" fmla="*/ 42066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6ED6F9-4E1F-4830-B905-52A856D575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2683" y="3456419"/>
            <a:ext cx="4810310" cy="3401517"/>
          </a:xfrm>
          <a:custGeom>
            <a:avLst/>
            <a:gdLst>
              <a:gd name="connsiteX0" fmla="*/ 781270 w 4810310"/>
              <a:gd name="connsiteY0" fmla="*/ 0 h 3401568"/>
              <a:gd name="connsiteX1" fmla="*/ 4810310 w 4810310"/>
              <a:gd name="connsiteY1" fmla="*/ 0 h 3401568"/>
              <a:gd name="connsiteX2" fmla="*/ 4810310 w 4810310"/>
              <a:gd name="connsiteY2" fmla="*/ 3401568 h 3401568"/>
              <a:gd name="connsiteX3" fmla="*/ 0 w 4810310"/>
              <a:gd name="connsiteY3" fmla="*/ 3401568 h 3401568"/>
              <a:gd name="connsiteX4" fmla="*/ 1963 w 4810310"/>
              <a:gd name="connsiteY4" fmla="*/ 3397912 h 3401568"/>
              <a:gd name="connsiteX5" fmla="*/ 776876 w 4810310"/>
              <a:gd name="connsiteY5" fmla="*/ 254399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57375B-1BE7-4323-9B23-40005BE23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9058" y="3456424"/>
            <a:ext cx="4905179" cy="3690100"/>
          </a:xfrm>
          <a:custGeom>
            <a:avLst/>
            <a:gdLst>
              <a:gd name="connsiteX0" fmla="*/ 749362 w 4925479"/>
              <a:gd name="connsiteY0" fmla="*/ 0 h 3364992"/>
              <a:gd name="connsiteX1" fmla="*/ 4925479 w 4925479"/>
              <a:gd name="connsiteY1" fmla="*/ 0 h 3364992"/>
              <a:gd name="connsiteX2" fmla="*/ 4921868 w 4925479"/>
              <a:gd name="connsiteY2" fmla="*/ 209033 h 3364992"/>
              <a:gd name="connsiteX3" fmla="*/ 4256422 w 4925479"/>
              <a:gd name="connsiteY3" fmla="*/ 3127175 h 3364992"/>
              <a:gd name="connsiteX4" fmla="*/ 4134952 w 4925479"/>
              <a:gd name="connsiteY4" fmla="*/ 3364992 h 3364992"/>
              <a:gd name="connsiteX5" fmla="*/ 0 w 4925479"/>
              <a:gd name="connsiteY5" fmla="*/ 3364992 h 3364992"/>
              <a:gd name="connsiteX6" fmla="*/ 79008 w 4925479"/>
              <a:gd name="connsiteY6" fmla="*/ 3202330 h 3364992"/>
              <a:gd name="connsiteX7" fmla="*/ 744454 w 4925479"/>
              <a:gd name="connsiteY7" fmla="*/ 284189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C21F5B-26AA-4ABE-9AA0-6F1FDF6B59E4}"/>
              </a:ext>
            </a:extLst>
          </p:cNvPr>
          <p:cNvSpPr txBox="1">
            <a:spLocks/>
          </p:cNvSpPr>
          <p:nvPr/>
        </p:nvSpPr>
        <p:spPr>
          <a:xfrm>
            <a:off x="420624" y="685800"/>
            <a:ext cx="3046476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A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solution</a:t>
            </a:r>
            <a:endParaRPr lang="id-ID" sz="2800" b="1" dirty="0">
              <a:solidFill>
                <a:schemeClr val="tx1"/>
              </a:solidFill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AFCB2D9-0222-4D30-8424-286007C15083}"/>
              </a:ext>
            </a:extLst>
          </p:cNvPr>
          <p:cNvSpPr txBox="1">
            <a:spLocks/>
          </p:cNvSpPr>
          <p:nvPr/>
        </p:nvSpPr>
        <p:spPr>
          <a:xfrm>
            <a:off x="153446" y="2191406"/>
            <a:ext cx="3468643" cy="4392168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005BAA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Memperkenalkan asesmen formatif/diagnostic, dan pembelajaran beragam (TaRL)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Kurikulum fo</a:t>
            </a:r>
            <a:r>
              <a:rPr lang="en-AU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 terhadap keterampilan dasar: Kurikulum Kusus &amp; Kurikulum </a:t>
            </a:r>
            <a:r>
              <a:rPr lang="en-AU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rototip</a:t>
            </a:r>
            <a:r>
              <a:rPr lang="en-AU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  <a:endParaRPr lang="id-ID" sz="20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Pengembangan profesi </a:t>
            </a:r>
            <a:r>
              <a:rPr lang="en-AU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guru</a:t>
            </a:r>
            <a:r>
              <a:rPr lang="id-ID" sz="20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secara daring &amp; berbasis gugus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d" sz="20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B4D701-54A2-40C8-A52A-ADEC13E438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4372" y="-25"/>
            <a:ext cx="4787628" cy="3401547"/>
          </a:xfrm>
          <a:custGeom>
            <a:avLst/>
            <a:gdLst>
              <a:gd name="connsiteX0" fmla="*/ 0 w 4787628"/>
              <a:gd name="connsiteY0" fmla="*/ 0 h 3401568"/>
              <a:gd name="connsiteX1" fmla="*/ 4787628 w 4787628"/>
              <a:gd name="connsiteY1" fmla="*/ 0 h 3401568"/>
              <a:gd name="connsiteX2" fmla="*/ 4787628 w 4787628"/>
              <a:gd name="connsiteY2" fmla="*/ 3401568 h 3401568"/>
              <a:gd name="connsiteX3" fmla="*/ 762748 w 4787628"/>
              <a:gd name="connsiteY3" fmla="*/ 3401568 h 3401568"/>
              <a:gd name="connsiteX4" fmla="*/ 751436 w 4787628"/>
              <a:gd name="connsiteY4" fmla="*/ 2963954 h 3401568"/>
              <a:gd name="connsiteX5" fmla="*/ 93264 w 4787628"/>
              <a:gd name="connsiteY5" fmla="*/ 192283 h 340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C87BCD-555F-4738-A4E4-E6CDFE8609CB}"/>
              </a:ext>
            </a:extLst>
          </p:cNvPr>
          <p:cNvCxnSpPr/>
          <p:nvPr/>
        </p:nvCxnSpPr>
        <p:spPr>
          <a:xfrm>
            <a:off x="420624" y="2011363"/>
            <a:ext cx="30464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9D860F5-59EA-45FF-990E-EBE3CE606C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55" y="827018"/>
            <a:ext cx="1043126" cy="104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41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46572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AU" b="1">
                <a:solidFill>
                  <a:schemeClr val="bg1"/>
                </a:solidFill>
                <a:latin typeface="Arial"/>
              </a:rPr>
              <a:t>Numeracy: piloting a solution</a:t>
            </a:r>
            <a:endParaRPr lang="en-AU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9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764050"/>
            <a:ext cx="12192000" cy="5093950"/>
          </a:xfr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AU" b="1" dirty="0">
                <a:solidFill>
                  <a:schemeClr val="accent1"/>
                </a:solidFill>
                <a:latin typeface="Arial"/>
              </a:rPr>
              <a:t>Literacy: the solution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F862F-4BCF-4861-B6D1-15C10EECC29E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6271" y="581538"/>
            <a:ext cx="715328" cy="74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325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/>
              <a:t>- </a:t>
            </a:r>
            <a:fld id="{C05884CA-5403-4569-B873-2F7B596D59BB}" type="slidenum">
              <a:rPr lang="en-GB" smtClean="0"/>
              <a:pPr/>
              <a:t>42</a:t>
            </a:fld>
            <a:r>
              <a:rPr lang="en-GB"/>
              <a:t> -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192939" y="6288964"/>
            <a:ext cx="4114800" cy="365125"/>
          </a:xfrm>
        </p:spPr>
        <p:txBody>
          <a:bodyPr/>
          <a:lstStyle/>
          <a:p>
            <a:r>
              <a:rPr lang="en-GB" dirty="0" err="1"/>
              <a:t>Bulungan</a:t>
            </a:r>
            <a:r>
              <a:rPr lang="en-GB" dirty="0"/>
              <a:t>, North Kalimantan</a:t>
            </a:r>
          </a:p>
        </p:txBody>
      </p:sp>
      <p:pic>
        <p:nvPicPr>
          <p:cNvPr id="7" name="Picture 6" descr="A person sitting in a room&#10;&#10;Description automatically generated">
            <a:extLst>
              <a:ext uri="{FF2B5EF4-FFF2-40B4-BE49-F238E27FC236}">
                <a16:creationId xmlns:a16="http://schemas.microsoft.com/office/drawing/2014/main" id="{55215761-BEB7-4D8A-9E0B-8B035AF05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5A98580-5FB3-4D6F-9EC7-2AFCB338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90112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8ECB0-1164-4445-B3BE-73192FDB76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445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699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58C152-7B3C-4E29-AEAF-70C5B5E0CF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016000" y="1016000"/>
            <a:ext cx="8128000" cy="609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321A8F-1E6B-4EBE-9717-C0EE544D52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80000" y="1016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702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FC00DF-89CD-40FD-BD50-F1E0FD8938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30400"/>
            <a:ext cx="12344400" cy="925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378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2DA-FB29-4C90-9320-F06B464A2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365125"/>
            <a:ext cx="11018838" cy="1325563"/>
          </a:xfrm>
        </p:spPr>
        <p:txBody>
          <a:bodyPr>
            <a:normAutofit/>
          </a:bodyPr>
          <a:lstStyle/>
          <a:p>
            <a:r>
              <a:rPr lang="en-AU" sz="4000" b="1" dirty="0">
                <a:latin typeface="Arial" panose="020B0604020202020204" pitchFamily="34" charset="0"/>
                <a:cs typeface="Arial" panose="020B0604020202020204" pitchFamily="34" charset="0"/>
              </a:rPr>
              <a:t>Numeracy: the solution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4BB953-467E-4433-8B0F-0B4B95B3B388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1710" y="493017"/>
            <a:ext cx="715328" cy="744025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FF6F9FB-9463-4E02-873A-1504AD4F550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1" b="22141"/>
          <a:stretch>
            <a:fillRect/>
          </a:stretch>
        </p:blipFill>
        <p:spPr>
          <a:xfrm>
            <a:off x="416242" y="1690688"/>
            <a:ext cx="11522076" cy="4814048"/>
          </a:xfrm>
        </p:spPr>
      </p:pic>
    </p:spTree>
    <p:extLst>
      <p:ext uri="{BB962C8B-B14F-4D97-AF65-F5344CB8AC3E}">
        <p14:creationId xmlns:p14="http://schemas.microsoft.com/office/powerpoint/2010/main" val="4290185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60B17A-1275-40DF-8991-10C4A7ED4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051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20700"/>
            <a:ext cx="12192000" cy="78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77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B2F1-9226-4966-84EB-99926CA4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FE4C6-5709-4C71-808A-C26404FC4D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942353-C987-4E39-96AA-BACC1BE3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4287500" cy="107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005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EFFF4A2-EB01-4738-9824-8D9A72A51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1D79D-3F1C-4CA0-8D3C-4F6D10D6C1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06" b="-3"/>
          <a:stretch/>
        </p:blipFill>
        <p:spPr>
          <a:xfrm rot="5400000">
            <a:off x="-5617" y="168525"/>
            <a:ext cx="4104699" cy="3887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2EEB5B-AAD7-447F-A2C8-A33A8670CF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" r="19641" b="-3"/>
          <a:stretch/>
        </p:blipFill>
        <p:spPr>
          <a:xfrm rot="5400000">
            <a:off x="3982721" y="110744"/>
            <a:ext cx="4224528" cy="400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EC7D3B-7C0A-45F4-863F-04AA56F7B5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889" b="-2"/>
          <a:stretch/>
        </p:blipFill>
        <p:spPr>
          <a:xfrm rot="5400000">
            <a:off x="8077200" y="109728"/>
            <a:ext cx="4224528" cy="400507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4469D90-62FA-49B2-981E-5305361D5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2370" y="4592474"/>
            <a:ext cx="1128382" cy="847206"/>
            <a:chOff x="8183879" y="1000124"/>
            <a:chExt cx="1562267" cy="117297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281E6897-9689-4C48-ADC3-9F41AAE3A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404E145C-C4EA-4DED-B029-22B811FCE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A91A84A-1B0A-4BC5-8EE6-D54E7EC3F671}"/>
              </a:ext>
            </a:extLst>
          </p:cNvPr>
          <p:cNvSpPr txBox="1">
            <a:spLocks/>
          </p:cNvSpPr>
          <p:nvPr/>
        </p:nvSpPr>
        <p:spPr>
          <a:xfrm>
            <a:off x="611914" y="5396670"/>
            <a:ext cx="110188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b="1" dirty="0">
                <a:latin typeface="Arial" panose="020B0604020202020204" pitchFamily="34" charset="0"/>
                <a:cs typeface="Arial" panose="020B0604020202020204" pitchFamily="34" charset="0"/>
              </a:rPr>
              <a:t>Character education: the solution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D55041-34E4-4403-B5FC-B48F6A7C02D9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424" y="5632370"/>
            <a:ext cx="715328" cy="74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77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D4A49-1FD6-4AC0-B709-12110D80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9D811-2B99-44C9-BFA9-738F705F0A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683166-CFAD-463F-95A4-F346D7FB1D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-660400"/>
            <a:ext cx="12019280" cy="901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721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"/>
          <p:cNvSpPr txBox="1"/>
          <p:nvPr/>
        </p:nvSpPr>
        <p:spPr>
          <a:xfrm>
            <a:off x="2999004" y="2572285"/>
            <a:ext cx="6425256" cy="147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rmAutofit/>
          </a:bodyPr>
          <a:lstStyle/>
          <a:p>
            <a:pPr algn="ctr" defTabSz="1097280">
              <a:buClr>
                <a:srgbClr val="FFFFFF"/>
              </a:buClr>
              <a:buSzPts val="6000"/>
              <a:defRPr/>
            </a:pPr>
            <a:r>
              <a:rPr lang="en-US" sz="576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5DAB439-215C-4442-837A-55647DB52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49" y="5650480"/>
            <a:ext cx="7698859" cy="104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51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lladiumDefault">
  <a:themeElements>
    <a:clrScheme name="Palladium New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8D6E97"/>
      </a:accent1>
      <a:accent2>
        <a:srgbClr val="BA0C2F"/>
      </a:accent2>
      <a:accent3>
        <a:srgbClr val="64A70B"/>
      </a:accent3>
      <a:accent4>
        <a:srgbClr val="E57200"/>
      </a:accent4>
      <a:accent5>
        <a:srgbClr val="05C3DE"/>
      </a:accent5>
      <a:accent6>
        <a:srgbClr val="FFC000"/>
      </a:accent6>
      <a:hlink>
        <a:srgbClr val="000000"/>
      </a:hlink>
      <a:folHlink>
        <a:srgbClr val="000000"/>
      </a:folHlink>
    </a:clrScheme>
    <a:fontScheme name="PAL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 PPT Template 2017" id="{68BB334A-803A-449B-B299-83BC3B016FD6}" vid="{7368E0B4-5592-412F-B977-BD7743E22C5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5151</TotalTime>
  <Words>2406</Words>
  <Application>Microsoft Office PowerPoint</Application>
  <PresentationFormat>Layar Lebar</PresentationFormat>
  <Paragraphs>309</Paragraphs>
  <Slides>52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Judul Slide</vt:lpstr>
      </vt:variant>
      <vt:variant>
        <vt:i4>52</vt:i4>
      </vt:variant>
    </vt:vector>
  </HeadingPairs>
  <TitlesOfParts>
    <vt:vector size="54" baseType="lpstr">
      <vt:lpstr>Office Theme</vt:lpstr>
      <vt:lpstr>PalladiumDefault</vt:lpstr>
      <vt:lpstr>Presentasi PowerPoint</vt:lpstr>
      <vt:lpstr>Topics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Moderasi Beragama</vt:lpstr>
      <vt:lpstr>STRATEGI IMPLEMENTASI MODERASI BERAGAMA DI SEKOLAH/MADRASAH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Pengembangan keprofesian berkelanjutan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Hasil belajar meningkat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Literacy: the solution</vt:lpstr>
      <vt:lpstr>Presentasi PowerPoint</vt:lpstr>
      <vt:lpstr>Presentasi PowerPoint</vt:lpstr>
      <vt:lpstr>Presentasi PowerPoint</vt:lpstr>
      <vt:lpstr>Presentasi PowerPoint</vt:lpstr>
      <vt:lpstr>Numeracy: the solution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Heyward, Mark</dc:creator>
  <cp:lastModifiedBy>KHOIRUL ANAM</cp:lastModifiedBy>
  <cp:revision>20</cp:revision>
  <dcterms:created xsi:type="dcterms:W3CDTF">2020-03-03T10:56:33Z</dcterms:created>
  <dcterms:modified xsi:type="dcterms:W3CDTF">2021-11-23T10:49:40Z</dcterms:modified>
</cp:coreProperties>
</file>